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816" r:id="rId1"/>
  </p:sldMasterIdLst>
  <p:notesMasterIdLst>
    <p:notesMasterId r:id="rId124"/>
  </p:notesMasterIdLst>
  <p:sldIdLst>
    <p:sldId id="389" r:id="rId2"/>
    <p:sldId id="299" r:id="rId3"/>
    <p:sldId id="257" r:id="rId4"/>
    <p:sldId id="300" r:id="rId5"/>
    <p:sldId id="258" r:id="rId6"/>
    <p:sldId id="283" r:id="rId7"/>
    <p:sldId id="259" r:id="rId8"/>
    <p:sldId id="260" r:id="rId9"/>
    <p:sldId id="261" r:id="rId10"/>
    <p:sldId id="262" r:id="rId11"/>
    <p:sldId id="263" r:id="rId12"/>
    <p:sldId id="264" r:id="rId13"/>
    <p:sldId id="267" r:id="rId14"/>
    <p:sldId id="268" r:id="rId15"/>
    <p:sldId id="287" r:id="rId16"/>
    <p:sldId id="266" r:id="rId17"/>
    <p:sldId id="288" r:id="rId18"/>
    <p:sldId id="301" r:id="rId19"/>
    <p:sldId id="286" r:id="rId20"/>
    <p:sldId id="285" r:id="rId21"/>
    <p:sldId id="271" r:id="rId22"/>
    <p:sldId id="276" r:id="rId23"/>
    <p:sldId id="277" r:id="rId24"/>
    <p:sldId id="278" r:id="rId25"/>
    <p:sldId id="302" r:id="rId26"/>
    <p:sldId id="279" r:id="rId27"/>
    <p:sldId id="280" r:id="rId28"/>
    <p:sldId id="281" r:id="rId29"/>
    <p:sldId id="282" r:id="rId30"/>
    <p:sldId id="289" r:id="rId31"/>
    <p:sldId id="290" r:id="rId32"/>
    <p:sldId id="303" r:id="rId33"/>
    <p:sldId id="291" r:id="rId34"/>
    <p:sldId id="292" r:id="rId35"/>
    <p:sldId id="293" r:id="rId36"/>
    <p:sldId id="294" r:id="rId37"/>
    <p:sldId id="295" r:id="rId38"/>
    <p:sldId id="296" r:id="rId39"/>
    <p:sldId id="297" r:id="rId40"/>
    <p:sldId id="304" r:id="rId41"/>
    <p:sldId id="298" r:id="rId42"/>
    <p:sldId id="305" r:id="rId43"/>
    <p:sldId id="329"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84" r:id="rId115"/>
    <p:sldId id="388" r:id="rId116"/>
    <p:sldId id="379" r:id="rId117"/>
    <p:sldId id="380" r:id="rId118"/>
    <p:sldId id="382" r:id="rId119"/>
    <p:sldId id="383" r:id="rId120"/>
    <p:sldId id="385" r:id="rId121"/>
    <p:sldId id="386" r:id="rId122"/>
    <p:sldId id="387" r:id="rId1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65441" autoAdjust="0"/>
    <p:restoredTop sz="98925" autoAdjust="0"/>
  </p:normalViewPr>
  <p:slideViewPr>
    <p:cSldViewPr>
      <p:cViewPr varScale="1">
        <p:scale>
          <a:sx n="72" d="100"/>
          <a:sy n="72" d="100"/>
        </p:scale>
        <p:origin x="-1752" y="-102"/>
      </p:cViewPr>
      <p:guideLst>
        <p:guide orient="horz" pos="2160"/>
        <p:guide pos="2880"/>
      </p:guideLst>
    </p:cSldViewPr>
  </p:slideViewPr>
  <p:outlineViewPr>
    <p:cViewPr>
      <p:scale>
        <a:sx n="33" d="100"/>
        <a:sy n="33" d="100"/>
      </p:scale>
      <p:origin x="16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B71C6-D037-4345-B3CD-8126F8EFC215}"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2B9EF-90FF-4D48-A256-B144C01B7A0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2B9EF-90FF-4D48-A256-B144C01B7A02}"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07B3C-8363-4821-8757-83C33C17784A}" type="datetime1">
              <a:rPr lang="ar-SA" smtClean="0"/>
              <a:pPr/>
              <a:t>23/12/1439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8F28-45AE-4E62-BD2B-BD3E2F406625}" type="datetime1">
              <a:rPr lang="ar-SA" smtClean="0"/>
              <a:pPr/>
              <a:t>23/12/1439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E4B0B-EEE4-48E7-A665-C8B01AC115C3}" type="datetime1">
              <a:rPr lang="ar-SA" smtClean="0"/>
              <a:pPr/>
              <a:t>23/12/1439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F9ED0-66C5-4A64-A40B-0D1A30A04F73}" type="datetime1">
              <a:rPr lang="ar-SA" smtClean="0"/>
              <a:pPr/>
              <a:t>23/12/1439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7000C-7D44-4264-8587-ECF72562D8F4}" type="datetime1">
              <a:rPr lang="ar-SA" smtClean="0"/>
              <a:pPr/>
              <a:t>23/12/1439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FB9E4-3EC8-4C8A-8AAE-36E26EE5D981}" type="datetime1">
              <a:rPr lang="ar-SA" smtClean="0"/>
              <a:pPr/>
              <a:t>23/12/1439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F3A55-D5F7-48FC-8DC4-6778C55C585B}" type="datetime1">
              <a:rPr lang="ar-SA" smtClean="0"/>
              <a:pPr/>
              <a:t>23/12/1439</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D63A11-5AA0-43FE-B377-C87BEFBC00D2}" type="datetime1">
              <a:rPr lang="ar-SA" smtClean="0"/>
              <a:pPr/>
              <a:t>23/12/1439</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45958-53EA-4A34-B3B2-79F3E4E05442}" type="datetime1">
              <a:rPr lang="ar-SA" smtClean="0"/>
              <a:pPr/>
              <a:t>23/12/1439</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BEB09-8321-45D3-9C01-28B90E2CC949}" type="datetime1">
              <a:rPr lang="ar-SA" smtClean="0"/>
              <a:pPr/>
              <a:t>23/12/1439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C2CA9-4917-4B7D-B859-E3CD24569279}" type="datetime1">
              <a:rPr lang="ar-SA" smtClean="0"/>
              <a:pPr/>
              <a:t>23/12/1439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8B6CD-D4C7-4113-8D83-96854E45DFE8}" type="datetime1">
              <a:rPr lang="ar-SA" smtClean="0"/>
              <a:pPr/>
              <a:t>23/12/1439</a:t>
            </a:fld>
            <a:endParaRPr lang="ar-S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1.wav"/><Relationship Id="rId1" Type="http://schemas.openxmlformats.org/officeDocument/2006/relationships/audio" Target="../media/audio19.wav"/><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audio" Target="../media/audio18.wav"/></Relationships>
</file>

<file path=ppt/slides/_rels/slide10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media/audio21.wav"/><Relationship Id="rId5" Type="http://schemas.openxmlformats.org/officeDocument/2006/relationships/image" Target="../media/image69.png"/><Relationship Id="rId4" Type="http://schemas.openxmlformats.org/officeDocument/2006/relationships/image" Target="../media/image49.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7.wav"/><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audio" Target="../media/audio20.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audio" Target="../media/audio20.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audio" Target="../media/audio20.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audio" Target="../media/audio19.wav"/></Relationships>
</file>

<file path=ppt/slides/_rels/slide8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audio" Target="../media/audio1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a:t>
            </a:fld>
            <a:endParaRPr lang="ar-SA" dirty="0"/>
          </a:p>
        </p:txBody>
      </p:sp>
      <p:sp>
        <p:nvSpPr>
          <p:cNvPr id="4" name="Rectangle 3"/>
          <p:cNvSpPr/>
          <p:nvPr/>
        </p:nvSpPr>
        <p:spPr>
          <a:xfrm>
            <a:off x="357158" y="2500306"/>
            <a:ext cx="8501122" cy="1569660"/>
          </a:xfrm>
          <a:prstGeom prst="rect">
            <a:avLst/>
          </a:prstGeom>
        </p:spPr>
        <p:txBody>
          <a:bodyPr wrap="square">
            <a:spAutoFit/>
          </a:bodyPr>
          <a:lstStyle/>
          <a:p>
            <a:pPr algn="ctr"/>
            <a:r>
              <a:rPr lang="ar-SA" sz="4800" b="1" dirty="0" smtClean="0">
                <a:solidFill>
                  <a:srgbClr val="002060"/>
                </a:solidFill>
                <a:cs typeface="+mj-cs"/>
              </a:rPr>
              <a:t>تنمية الثقافة التنظيمية المدرسية لتحقيق أبعاد التوعية الأمنية</a:t>
            </a:r>
            <a:endParaRPr lang="en-US" sz="4800" dirty="0">
              <a:cs typeface="+mj-cs"/>
            </a:endParaRPr>
          </a:p>
        </p:txBody>
      </p:sp>
      <p:pic>
        <p:nvPicPr>
          <p:cNvPr id="3" name="Picture 2" descr="C:\Program Files (x86)\Microsoft Office\MEDIA\OFFICE12\Bullets\BD10253_.gif"/>
          <p:cNvPicPr>
            <a:picLocks noChangeAspect="1" noChangeArrowheads="1" noCrop="1"/>
          </p:cNvPicPr>
          <p:nvPr/>
        </p:nvPicPr>
        <p:blipFill>
          <a:blip r:embed="rId3"/>
          <a:srcRect/>
          <a:stretch>
            <a:fillRect/>
          </a:stretch>
        </p:blipFill>
        <p:spPr bwMode="auto">
          <a:xfrm flipH="1">
            <a:off x="1704271" y="1071546"/>
            <a:ext cx="428628" cy="500066"/>
          </a:xfrm>
          <a:prstGeom prst="rect">
            <a:avLst/>
          </a:prstGeom>
          <a:noFill/>
        </p:spPr>
      </p:pic>
    </p:spTree>
  </p:cSld>
  <p:clrMapOvr>
    <a:masterClrMapping/>
  </p:clrMapOvr>
  <p:transition spd="slow" advTm="5000">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85720" y="285728"/>
            <a:ext cx="857256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ولكي ننشر أبعاد التوعية الأمنية المنشودة وأهدافها بين طلابنا، فنحن نحتاج إلي تنمية الثقافة التنظيمية المدرسية الملائمة لتحقيق هذا الأمر، ثقافة تنظيمية مدرسية لازمة لإثراء العلم والتعليم لدي الطلاب وبما يؤدي إلي تنمية الوعي الأمني لديهم . </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10</a:t>
            </a:fld>
            <a:endParaRPr lang="ar-SA" dirty="0"/>
          </a:p>
        </p:txBody>
      </p:sp>
      <p:pic>
        <p:nvPicPr>
          <p:cNvPr id="7170" name="Picture 2" descr="C:\Program Files (x86)\Microsoft Office\MEDIA\OFFICE12\Bullets\BD15018_.gif"/>
          <p:cNvPicPr>
            <a:picLocks noChangeAspect="1" noChangeArrowheads="1" noCrop="1"/>
          </p:cNvPicPr>
          <p:nvPr/>
        </p:nvPicPr>
        <p:blipFill>
          <a:blip r:embed="rId3"/>
          <a:srcRect/>
          <a:stretch>
            <a:fillRect/>
          </a:stretch>
        </p:blipFill>
        <p:spPr bwMode="auto">
          <a:xfrm flipV="1">
            <a:off x="3143240" y="4071941"/>
            <a:ext cx="928693" cy="571502"/>
          </a:xfrm>
          <a:prstGeom prst="rect">
            <a:avLst/>
          </a:prstGeom>
          <a:noFill/>
        </p:spPr>
      </p:pic>
    </p:spTree>
  </p:cSld>
  <p:clrMapOvr>
    <a:masterClrMapping/>
  </p:clrMapOvr>
  <p:transition spd="slow">
    <p:sndAc>
      <p:stSnd>
        <p:snd r:embed="rId2" name="push.wav" builtIn="1"/>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100</a:t>
            </a:fld>
            <a:endParaRPr lang="ar-SA" dirty="0"/>
          </a:p>
        </p:txBody>
      </p:sp>
      <p:sp>
        <p:nvSpPr>
          <p:cNvPr id="114689" name="Rectangle 1"/>
          <p:cNvSpPr>
            <a:spLocks noChangeArrowheads="1"/>
          </p:cNvSpPr>
          <p:nvPr/>
        </p:nvSpPr>
        <p:spPr bwMode="auto">
          <a:xfrm>
            <a:off x="500034" y="0"/>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فتربية الإنسان في هذا القرن تحتاج إلي ثقافة تنظيمية جديدة ومتطورة ومستمرة وتؤكد علي العديد من المهارات ، ومن ضمنها المهارات الأمنية كالقدرة علي التكيف والإبداع والابتكار والطلاقة والمرونة والأصالة والإتقان. واستشراف التغير والاستعداد له،وهذا مرهون في المقام الأول بكيفية أداء المعلم وبثقافته التنظيمية وبالمعارف والمهارات الأمنية التي يمتلكها وبمدي إخلاصه في تحقيق أبعاد التوعية الأمنية بين الطلاب .</a:t>
            </a:r>
            <a:endParaRPr kumimoji="0" lang="ar-SA" sz="4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84994" name="Picture 2" descr="C:\Program Files (x86)\Microsoft Office\MEDIA\CAGCAT10\j0285360.wmf"/>
          <p:cNvPicPr>
            <a:picLocks noChangeAspect="1" noChangeArrowheads="1"/>
          </p:cNvPicPr>
          <p:nvPr/>
        </p:nvPicPr>
        <p:blipFill>
          <a:blip r:embed="rId3"/>
          <a:srcRect/>
          <a:stretch>
            <a:fillRect/>
          </a:stretch>
        </p:blipFill>
        <p:spPr bwMode="auto">
          <a:xfrm>
            <a:off x="500034" y="4786322"/>
            <a:ext cx="1474013" cy="1817827"/>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101</a:t>
            </a:fld>
            <a:endParaRPr lang="ar-SA" dirty="0"/>
          </a:p>
        </p:txBody>
      </p:sp>
      <p:sp>
        <p:nvSpPr>
          <p:cNvPr id="118785" name="Rectangle 1"/>
          <p:cNvSpPr>
            <a:spLocks noChangeArrowheads="1"/>
          </p:cNvSpPr>
          <p:nvPr/>
        </p:nvSpPr>
        <p:spPr bwMode="auto">
          <a:xfrm>
            <a:off x="357158" y="0"/>
            <a:ext cx="850112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وهدف التعليم في هذا القرن لم يعد ببساطة الوصول إلي المستويات العليا من الإنجاز، إنما بدأ الاهتمام بإيجاد ثقافة تعلم، وبيئة آمنة تعمل علي ترقية الفهم والمرونة العقلية والتي ترتبط بإنجاز الطلاب والحياة الاجتماعية الآمنة خارج المدرسة. وأن الحصاد من ثقافة التعلم سوف يكون تفكيراً تأملياً حقيقياً في إرساء قواعد الأمن المجتمعي . </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5" name="ELPHRG01.wav">
            <a:hlinkClick r:id="" action="ppaction://media"/>
          </p:cNvPr>
          <p:cNvPicPr>
            <a:picLocks noRot="1" noChangeAspect="1"/>
          </p:cNvPicPr>
          <p:nvPr>
            <a:wavAudioFile r:embed="rId1" name="ELPHRG01.wav"/>
          </p:nvPr>
        </p:nvPicPr>
        <p:blipFill>
          <a:blip r:embed="rId5"/>
          <a:stretch>
            <a:fillRect/>
          </a:stretch>
        </p:blipFill>
        <p:spPr>
          <a:xfrm>
            <a:off x="4500562" y="5072074"/>
            <a:ext cx="571504" cy="857256"/>
          </a:xfrm>
          <a:prstGeom prst="rect">
            <a:avLst/>
          </a:prstGeom>
        </p:spPr>
      </p:pic>
      <p:pic>
        <p:nvPicPr>
          <p:cNvPr id="6" name="j0214098.wav">
            <a:hlinkClick r:id="" action="ppaction://media"/>
          </p:cNvPr>
          <p:cNvPicPr>
            <a:picLocks noRot="1" noChangeAspect="1"/>
          </p:cNvPicPr>
          <p:nvPr>
            <a:wavAudioFile r:embed="rId2" name="j0214098.wav"/>
          </p:nvPr>
        </p:nvPicPr>
        <p:blipFill>
          <a:blip r:embed="rId6"/>
          <a:stretch>
            <a:fillRect/>
          </a:stretch>
        </p:blipFill>
        <p:spPr>
          <a:xfrm>
            <a:off x="1928794" y="4857760"/>
            <a:ext cx="590552" cy="1000132"/>
          </a:xfrm>
          <a:prstGeom prst="rect">
            <a:avLst/>
          </a:prstGeom>
        </p:spPr>
      </p:pic>
    </p:spTree>
  </p:cSld>
  <p:clrMapOvr>
    <a:masterClrMapping/>
  </p:clrMapOvr>
  <p:transition spd="slow">
    <p:sndAc>
      <p:stSnd>
        <p:snd r:embed="rId4" name="click.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45"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102</a:t>
            </a:fld>
            <a:endParaRPr lang="ar-SA" dirty="0"/>
          </a:p>
        </p:txBody>
      </p:sp>
      <p:sp>
        <p:nvSpPr>
          <p:cNvPr id="119809" name="Rectangle 1"/>
          <p:cNvSpPr>
            <a:spLocks noChangeArrowheads="1"/>
          </p:cNvSpPr>
          <p:nvPr/>
        </p:nvSpPr>
        <p:spPr bwMode="auto">
          <a:xfrm>
            <a:off x="500034" y="0"/>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ولقيام المعلمين بدورهم في تحقيق أبعاد التوعية الأمنية المنشودة، فلابد أن تتطور كل من نماذج المناهج الدراسية وطرق التدريس حتى يتم مساعدة الطلاب علي أن يلاحظون بنقد، ويحللون، ويفسرون، ويكتشفون مدي كبيراً جديداً من المعاني الأمنية. فنحن نحتاج إلي معلمين وطلاب يمتلكون الثقافات التنظيمية التي تعينهم وتمكنهم من تعلم توجيه أسئلة ذات مغزى ، هذا مع المراقبة الذاتية، والتعبير عن أفكارهم الخاصة، والقدرة علي التخطيط المستقبلي لآمالهم وتطلعاتهم وأمانيهم من مجتمعهم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82946" name="Picture 2" descr="C:\Program Files (x86)\Microsoft Office\MEDIA\CAGCAT10\j0251925.wmf"/>
          <p:cNvPicPr>
            <a:picLocks noChangeAspect="1" noChangeArrowheads="1"/>
          </p:cNvPicPr>
          <p:nvPr/>
        </p:nvPicPr>
        <p:blipFill>
          <a:blip r:embed="rId3"/>
          <a:srcRect/>
          <a:stretch>
            <a:fillRect/>
          </a:stretch>
        </p:blipFill>
        <p:spPr bwMode="auto">
          <a:xfrm>
            <a:off x="714348" y="5052060"/>
            <a:ext cx="1812341" cy="1805940"/>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103</a:t>
            </a:fld>
            <a:endParaRPr lang="ar-SA" dirty="0"/>
          </a:p>
        </p:txBody>
      </p:sp>
      <p:sp>
        <p:nvSpPr>
          <p:cNvPr id="3" name="Rectangle 2"/>
          <p:cNvSpPr/>
          <p:nvPr/>
        </p:nvSpPr>
        <p:spPr>
          <a:xfrm>
            <a:off x="357158" y="285728"/>
            <a:ext cx="8286808" cy="5016758"/>
          </a:xfrm>
          <a:prstGeom prst="rect">
            <a:avLst/>
          </a:prstGeom>
        </p:spPr>
        <p:txBody>
          <a:bodyPr wrap="square">
            <a:spAutoFit/>
          </a:bodyPr>
          <a:lstStyle/>
          <a:p>
            <a:pPr algn="just"/>
            <a:r>
              <a:rPr lang="ar-SA" sz="4000" b="1" dirty="0" smtClean="0">
                <a:cs typeface="+mj-cs"/>
              </a:rPr>
              <a:t>   وهكذا فمن أجل استثمار طاقات الطلاب في الأنشطة التربوية، وتعويدهم العمل التعاوني، والانتماء إلي الوطن، وغرس الحس الأمني ، والتوعية تجاه أمن الجسد وتجاه الحقوق والواجبات، إلي جانب التوعية تجاه الأمن الفكري والثقافي ، والتوعية تجاه أمن وسلامة الوطن ، لابد من تنمية الثقافة التنظيمية المدرسية بين العاملين بالبيئات المدرسية .</a:t>
            </a:r>
            <a:endParaRPr lang="en-US" sz="4000" dirty="0">
              <a:cs typeface="+mj-cs"/>
            </a:endParaRPr>
          </a:p>
        </p:txBody>
      </p:sp>
      <p:pic>
        <p:nvPicPr>
          <p:cNvPr id="81922" name="Picture 2" descr="C:\Program Files (x86)\Microsoft Office\MEDIA\CAGCAT10\j0252349.wmf"/>
          <p:cNvPicPr>
            <a:picLocks noChangeAspect="1" noChangeArrowheads="1"/>
          </p:cNvPicPr>
          <p:nvPr/>
        </p:nvPicPr>
        <p:blipFill>
          <a:blip r:embed="rId3"/>
          <a:srcRect/>
          <a:stretch>
            <a:fillRect/>
          </a:stretch>
        </p:blipFill>
        <p:spPr bwMode="auto">
          <a:xfrm>
            <a:off x="1214414" y="4857760"/>
            <a:ext cx="1826971" cy="1110996"/>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104</a:t>
            </a:fld>
            <a:endParaRPr lang="ar-SA" dirty="0"/>
          </a:p>
        </p:txBody>
      </p:sp>
      <p:sp>
        <p:nvSpPr>
          <p:cNvPr id="3" name="Rectangle 2"/>
          <p:cNvSpPr/>
          <p:nvPr/>
        </p:nvSpPr>
        <p:spPr>
          <a:xfrm>
            <a:off x="285720" y="357166"/>
            <a:ext cx="8501122" cy="6186309"/>
          </a:xfrm>
          <a:prstGeom prst="rect">
            <a:avLst/>
          </a:prstGeom>
        </p:spPr>
        <p:txBody>
          <a:bodyPr wrap="square">
            <a:spAutoFit/>
          </a:bodyPr>
          <a:lstStyle/>
          <a:p>
            <a:pPr algn="just"/>
            <a:r>
              <a:rPr lang="ar-SA" sz="3600" b="1" dirty="0" smtClean="0">
                <a:cs typeface="+mj-cs"/>
              </a:rPr>
              <a:t>  </a:t>
            </a:r>
            <a:r>
              <a:rPr lang="ar-SA" sz="3600" b="1" dirty="0" smtClean="0">
                <a:solidFill>
                  <a:srgbClr val="002060"/>
                </a:solidFill>
                <a:cs typeface="+mj-cs"/>
              </a:rPr>
              <a:t>وحيث إن المعلمين قد  تعلموا وتخرجوا في ظل نظام تعليمي كان المفترض فيه أن المعلم هو القائد والمسيطر، والملقن، وحافظ النظام والأمن في الفصل، وقائد المسيرة التعليمية ، فمن الأهمية بمكان العمل علي إعادة تأهيل المعلمين من أجل القدرة علي تأدية مهامهم الجديدة في ظل الدعوات التربوية المعاصرة حول ضرورة أن يتحول النظام التعليمي إلي بيئة مدرسية تدعو إلي الحوار، وتطلق طاقات الطلاب، وتأخذ بأيديهم، وتضعهم علي الطريق ليكتسبوا وليتعلموا وليبحثوا، وليحصلوا بأنفسهم علي مكتسبات العلم الحديث ، ويمتلكون التوعية الذاتية ضد الأمراض المزمنة ومقومات الغذاء الصحي الملائم .</a:t>
            </a:r>
            <a:endParaRPr lang="en-US" sz="3600" dirty="0">
              <a:solidFill>
                <a:srgbClr val="002060"/>
              </a:solidFill>
              <a:cs typeface="+mj-cs"/>
            </a:endParaRPr>
          </a:p>
        </p:txBody>
      </p:sp>
      <p:pic>
        <p:nvPicPr>
          <p:cNvPr id="80898" name="Picture 2" descr="C:\Program Files (x86)\Microsoft Office\MEDIA\CAGCAT10\j0230876.wmf"/>
          <p:cNvPicPr>
            <a:picLocks noChangeAspect="1" noChangeArrowheads="1"/>
          </p:cNvPicPr>
          <p:nvPr/>
        </p:nvPicPr>
        <p:blipFill>
          <a:blip r:embed="rId3"/>
          <a:srcRect/>
          <a:stretch>
            <a:fillRect/>
          </a:stretch>
        </p:blipFill>
        <p:spPr bwMode="auto">
          <a:xfrm>
            <a:off x="283722" y="6066665"/>
            <a:ext cx="502063" cy="505608"/>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105</a:t>
            </a:fld>
            <a:endParaRPr lang="ar-SA" dirty="0"/>
          </a:p>
        </p:txBody>
      </p:sp>
      <p:sp>
        <p:nvSpPr>
          <p:cNvPr id="3" name="Rectangle 2"/>
          <p:cNvSpPr/>
          <p:nvPr/>
        </p:nvSpPr>
        <p:spPr>
          <a:xfrm>
            <a:off x="428596" y="214290"/>
            <a:ext cx="8429684" cy="5632311"/>
          </a:xfrm>
          <a:prstGeom prst="rect">
            <a:avLst/>
          </a:prstGeom>
        </p:spPr>
        <p:txBody>
          <a:bodyPr wrap="square">
            <a:spAutoFit/>
          </a:bodyPr>
          <a:lstStyle/>
          <a:p>
            <a:pPr algn="just"/>
            <a:r>
              <a:rPr lang="ar-SA" sz="4000" b="1" dirty="0" smtClean="0">
                <a:solidFill>
                  <a:srgbClr val="002060"/>
                </a:solidFill>
                <a:cs typeface="+mj-cs"/>
              </a:rPr>
              <a:t>وهذا يعني أن دور المعلم في هذا النظام التعليمي أصبح دوراً مختلفاً تماماً عن ذي قبل، حيث أصبح دور المعلم هو القائد الذي ترتكز مهمته الأساسية علي إطلاق قدرات الفريق الذي يقوده في المدرسة. كما يلزم أن يقوم المعلمون بتعليم الطلاب كيف يفكرون، ويجب عليهم قبل ذلك أن يتعلمون كيف يُدرسون التفكير لطلابهم بنفس الأسلوب الذي يتدربون عليه ، وحتى يستطيع المعلم اكتساب الثقة في تدريس التفكير مثل اكتسابه للكفايات التدريسية. </a:t>
            </a:r>
            <a:endParaRPr lang="en-US" sz="4000" dirty="0">
              <a:solidFill>
                <a:srgbClr val="002060"/>
              </a:solidFill>
              <a:cs typeface="+mj-cs"/>
            </a:endParaRPr>
          </a:p>
        </p:txBody>
      </p:sp>
      <p:pic>
        <p:nvPicPr>
          <p:cNvPr id="79875" name="Picture 3" descr="C:\Program Files (x86)\Microsoft Office\MEDIA\CAGCAT10\j0233018.wmf"/>
          <p:cNvPicPr>
            <a:picLocks noChangeAspect="1" noChangeArrowheads="1"/>
          </p:cNvPicPr>
          <p:nvPr/>
        </p:nvPicPr>
        <p:blipFill>
          <a:blip r:embed="rId3"/>
          <a:srcRect/>
          <a:stretch>
            <a:fillRect/>
          </a:stretch>
        </p:blipFill>
        <p:spPr bwMode="auto">
          <a:xfrm>
            <a:off x="357158" y="5715016"/>
            <a:ext cx="1071570" cy="828993"/>
          </a:xfrm>
          <a:prstGeom prst="rect">
            <a:avLst/>
          </a:prstGeom>
          <a:noFill/>
        </p:spPr>
      </p:pic>
    </p:spTree>
  </p:cSld>
  <p:clrMapOvr>
    <a:masterClrMapping/>
  </p:clrMapOvr>
  <p:transition spd="slow">
    <p:sndAc>
      <p:stSnd>
        <p:snd r:embed="rId2" name="whoosh.wav" builtIn="1"/>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106</a:t>
            </a:fld>
            <a:endParaRPr lang="ar-SA" dirty="0"/>
          </a:p>
        </p:txBody>
      </p:sp>
      <p:sp>
        <p:nvSpPr>
          <p:cNvPr id="120833" name="Rectangle 1"/>
          <p:cNvSpPr>
            <a:spLocks noChangeArrowheads="1"/>
          </p:cNvSpPr>
          <p:nvPr/>
        </p:nvSpPr>
        <p:spPr bwMode="auto">
          <a:xfrm>
            <a:off x="285720" y="0"/>
            <a:ext cx="857256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3600" b="1" i="0" u="none" strike="noStrike" cap="none" normalizeH="0" baseline="0" dirty="0" smtClean="0">
                <a:ln>
                  <a:noFill/>
                </a:ln>
                <a:solidFill>
                  <a:srgbClr val="002060"/>
                </a:solidFill>
                <a:effectLst/>
                <a:latin typeface="Arial" pitchFamily="34" charset="0"/>
                <a:ea typeface="Times New Roman" pitchFamily="18" charset="0"/>
                <a:cs typeface="+mj-cs"/>
              </a:rPr>
              <a:t>إن المدارس الجيدة في هذا القرن يلزم أن تهدف إلي إيجاد ثقافات تنظيمية داخل بيئات تعلم تساعد الطلاب علي أخذ دور فعال في تعليمهم وتقييم وبناء تعلم حول الثقافات المتعددة للطلاب ، وأن زيادة القدرة علي التفسير والتعاون والتواصل الفعال هي أساساً اهتمامات تعليمية رئيسة في البيئات المدرسية.إن المعلمين الناجحين هم الذين يمتلكون الثقافة التنظيمية القادرة علي توفير المناخ الآمن الذي يدعم مناحي التوعية الأمنية،وهذا يعني أنهم يقومون بترتيب وإدارة الفصل كبيئة تعليمية فعالة، فالمعلم الناجح من يتقن ويستخدم العديد من الإستراتيجيات الحافزة، ويدخل اتجاهاً موجباً إلي تدريسه، ويحب ويعتني ويعامل الطلاب بعدالة ويتفاعل معهم بأساليب إنسانية.               </a:t>
            </a:r>
            <a:r>
              <a:rPr kumimoji="0" lang="en-US" sz="3600" b="1" i="0" u="none" strike="noStrike" cap="none" normalizeH="0" baseline="0" dirty="0" smtClean="0">
                <a:ln>
                  <a:noFill/>
                </a:ln>
                <a:solidFill>
                  <a:srgbClr val="002060"/>
                </a:solidFill>
                <a:effectLst/>
                <a:latin typeface="Arial" pitchFamily="34" charset="0"/>
                <a:ea typeface="Times New Roman" pitchFamily="18" charset="0"/>
                <a:cs typeface="+mj-cs"/>
              </a:rPr>
              <a:t> </a:t>
            </a:r>
            <a:endParaRPr kumimoji="0" lang="en-US" sz="3600" b="0" i="0" u="none" strike="noStrike" cap="none" normalizeH="0" baseline="0" dirty="0" smtClean="0">
              <a:ln>
                <a:noFill/>
              </a:ln>
              <a:solidFill>
                <a:srgbClr val="002060"/>
              </a:solidFill>
              <a:effectLst/>
              <a:latin typeface="Arial" pitchFamily="34" charset="0"/>
              <a:cs typeface="+mj-cs"/>
            </a:endParaRPr>
          </a:p>
        </p:txBody>
      </p:sp>
      <p:pic>
        <p:nvPicPr>
          <p:cNvPr id="78850" name="Picture 2" descr="C:\Program Files (x86)\Microsoft Office\MEDIA\CAGCAT10\j0216516.wmf"/>
          <p:cNvPicPr>
            <a:picLocks noChangeAspect="1" noChangeArrowheads="1"/>
          </p:cNvPicPr>
          <p:nvPr/>
        </p:nvPicPr>
        <p:blipFill>
          <a:blip r:embed="rId3"/>
          <a:srcRect/>
          <a:stretch>
            <a:fillRect/>
          </a:stretch>
        </p:blipFill>
        <p:spPr bwMode="auto">
          <a:xfrm>
            <a:off x="500034" y="6059752"/>
            <a:ext cx="785818" cy="717329"/>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107</a:t>
            </a:fld>
            <a:endParaRPr lang="ar-SA" dirty="0"/>
          </a:p>
        </p:txBody>
      </p:sp>
      <p:sp>
        <p:nvSpPr>
          <p:cNvPr id="124929"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mj-cs"/>
              </a:rPr>
              <a:t>   كما يجب أن يضمن المعلمون مهارات التفكير التأملي في خبرات الفصل الدراسي، حيث يحتاج المعلمون أن يتساءلوا بيقظة كيف يمكنهم التدريس بصورة جيدة، ويتساءل المعلم كيف أستطيع أن أجعل الطلاب يركزون تفكيرهم، ويصبحون علي دراية بالمعلومات الجديدة، ويوجهون الأسئلة، ويسترجعون وينظمون المعلومات، ويحللون ويقدمون أفكاراً جديدة، ويلخصون، ويقومون، وكل واحدة من هذه العناصر سوف تتطلب بعض التأمل والمشاركة والعمل في بيئة تعليمية آمنة تسودها ثقافة تنظيمية مدرسية واضحة .</a:t>
            </a:r>
            <a:endParaRPr kumimoji="0" lang="ar-SA" sz="4000" b="0" i="0" u="none" strike="noStrike" cap="none" normalizeH="0" baseline="0" dirty="0" smtClean="0">
              <a:ln>
                <a:noFill/>
              </a:ln>
              <a:solidFill>
                <a:srgbClr val="002060"/>
              </a:solidFill>
              <a:effectLst/>
              <a:latin typeface="Arial" pitchFamily="34" charset="0"/>
              <a:cs typeface="+mj-cs"/>
            </a:endParaRPr>
          </a:p>
        </p:txBody>
      </p:sp>
      <p:pic>
        <p:nvPicPr>
          <p:cNvPr id="77826" name="Picture 2" descr="C:\Program Files (x86)\Microsoft Office\MEDIA\CAGCAT10\j0215086.wmf"/>
          <p:cNvPicPr>
            <a:picLocks noChangeAspect="1" noChangeArrowheads="1"/>
          </p:cNvPicPr>
          <p:nvPr/>
        </p:nvPicPr>
        <p:blipFill>
          <a:blip r:embed="rId3"/>
          <a:srcRect/>
          <a:stretch>
            <a:fillRect/>
          </a:stretch>
        </p:blipFill>
        <p:spPr bwMode="auto">
          <a:xfrm>
            <a:off x="428596" y="5643578"/>
            <a:ext cx="1283735" cy="714380"/>
          </a:xfrm>
          <a:prstGeom prst="rect">
            <a:avLst/>
          </a:prstGeom>
          <a:noFill/>
        </p:spPr>
      </p:pic>
    </p:spTree>
  </p:cSld>
  <p:clrMapOvr>
    <a:masterClrMapping/>
  </p:clrMapOvr>
  <p:transition spd="slow">
    <p:sndAc>
      <p:stSnd>
        <p:snd r:embed="rId2" name="suction.wav" builtIn="1"/>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108</a:t>
            </a:fld>
            <a:endParaRPr lang="ar-SA" dirty="0"/>
          </a:p>
        </p:txBody>
      </p:sp>
      <p:sp>
        <p:nvSpPr>
          <p:cNvPr id="3" name="Rectangle 2"/>
          <p:cNvSpPr/>
          <p:nvPr/>
        </p:nvSpPr>
        <p:spPr>
          <a:xfrm>
            <a:off x="357158" y="214291"/>
            <a:ext cx="8501122" cy="5078313"/>
          </a:xfrm>
          <a:prstGeom prst="rect">
            <a:avLst/>
          </a:prstGeom>
        </p:spPr>
        <p:txBody>
          <a:bodyPr wrap="square">
            <a:spAutoFit/>
          </a:bodyPr>
          <a:lstStyle/>
          <a:p>
            <a:pPr algn="just"/>
            <a:r>
              <a:rPr lang="ar-SA" sz="3600" b="1" dirty="0" smtClean="0">
                <a:solidFill>
                  <a:srgbClr val="002060"/>
                </a:solidFill>
                <a:cs typeface="+mj-cs"/>
              </a:rPr>
              <a:t>  إن تشجيع المعلمين لطلابهم علي الحوار الإيجابي وتحمل المسئولية والعمل التعاوني مع بعضهم البعض يمكن أن يساعدهم علي استيعاب أبعاد التوعية الأمنية في كافة مستوياتها ابتداءً من التوعية تجاه أمن الصحة والجسد والتوعية الأمنية تجاه الحقوق والواجبات ، ومروراً بالتوعية تجاه الأمن الفكري والثقافي ، وانتهاءً بالتوعية تجاه أمن وسلامة الوطن . وحال أن يتمكن الطلاب من استيعاب هذه الأبعاد يمكن لهم فهم المجتمع الإنساني وتقدير التداخل بين الخبرات الثقافية المختلفة. </a:t>
            </a:r>
            <a:endParaRPr lang="en-US" sz="3600" dirty="0">
              <a:solidFill>
                <a:srgbClr val="002060"/>
              </a:solidFill>
              <a:cs typeface="+mj-cs"/>
            </a:endParaRPr>
          </a:p>
        </p:txBody>
      </p:sp>
      <p:pic>
        <p:nvPicPr>
          <p:cNvPr id="76802" name="Picture 2" descr="C:\Program Files (x86)\Microsoft Office\MEDIA\CAGCAT10\j0199805.wmf"/>
          <p:cNvPicPr>
            <a:picLocks noChangeAspect="1" noChangeArrowheads="1"/>
          </p:cNvPicPr>
          <p:nvPr/>
        </p:nvPicPr>
        <p:blipFill>
          <a:blip r:embed="rId3"/>
          <a:srcRect/>
          <a:stretch>
            <a:fillRect/>
          </a:stretch>
        </p:blipFill>
        <p:spPr bwMode="auto">
          <a:xfrm>
            <a:off x="571472" y="5054803"/>
            <a:ext cx="1789481" cy="1803197"/>
          </a:xfrm>
          <a:prstGeom prst="rect">
            <a:avLst/>
          </a:prstGeom>
          <a:noFill/>
        </p:spPr>
      </p:pic>
    </p:spTree>
  </p:cSld>
  <p:clrMapOvr>
    <a:masterClrMapping/>
  </p:clrMapOvr>
  <p:transition spd="slow">
    <p:sndAc>
      <p:stSnd>
        <p:snd r:embed="rId2" name="click.wav" builtIn="1"/>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109</a:t>
            </a:fld>
            <a:endParaRPr lang="ar-SA" dirty="0"/>
          </a:p>
        </p:txBody>
      </p:sp>
      <p:sp>
        <p:nvSpPr>
          <p:cNvPr id="3" name="Rectangle 2"/>
          <p:cNvSpPr/>
          <p:nvPr/>
        </p:nvSpPr>
        <p:spPr>
          <a:xfrm>
            <a:off x="500034" y="428604"/>
            <a:ext cx="8358246" cy="5632311"/>
          </a:xfrm>
          <a:prstGeom prst="rect">
            <a:avLst/>
          </a:prstGeom>
        </p:spPr>
        <p:txBody>
          <a:bodyPr wrap="square">
            <a:spAutoFit/>
          </a:bodyPr>
          <a:lstStyle/>
          <a:p>
            <a:pPr algn="just"/>
            <a:r>
              <a:rPr lang="ar-SA" sz="4000" b="1" dirty="0" smtClean="0">
                <a:solidFill>
                  <a:srgbClr val="002060"/>
                </a:solidFill>
                <a:cs typeface="+mj-cs"/>
              </a:rPr>
              <a:t>  وفي ضوء النمو المعرفي المتسارع فقد أصبح الدور الذي يقوم به المعلم كناقل للمعرفة، ومحافظ عليها ليس له فاعلية تذكر في ظل التراكم المعرفي، ومن ثم يجب أن يتغير الدور في هذا المجال إلي إثراء طرق الحصول علي المعرفة والبحث عنها من مصادرها المتنوعة، إلي جانب تعويد الطلاب علي كيفية إنتاج معرفة أمنية جديدة بواسطة إعمال العقل في المعرفة الأمنية المتاحة ومحاولة الاستنتاج والاستكشاف لمعارف أمنية مبتكرة. </a:t>
            </a:r>
            <a:endParaRPr lang="en-US" sz="4000" dirty="0">
              <a:solidFill>
                <a:srgbClr val="002060"/>
              </a:solidFill>
              <a:cs typeface="+mj-cs"/>
            </a:endParaRPr>
          </a:p>
        </p:txBody>
      </p:sp>
      <p:pic>
        <p:nvPicPr>
          <p:cNvPr id="75778" name="Picture 2" descr="C:\Program Files (x86)\Microsoft Office\MEDIA\CAGCAT10\j0199661.wmf"/>
          <p:cNvPicPr>
            <a:picLocks noChangeAspect="1" noChangeArrowheads="1"/>
          </p:cNvPicPr>
          <p:nvPr/>
        </p:nvPicPr>
        <p:blipFill>
          <a:blip r:embed="rId3"/>
          <a:srcRect/>
          <a:stretch>
            <a:fillRect/>
          </a:stretch>
        </p:blipFill>
        <p:spPr bwMode="auto">
          <a:xfrm>
            <a:off x="357158" y="5500702"/>
            <a:ext cx="905256" cy="875081"/>
          </a:xfrm>
          <a:prstGeom prst="rect">
            <a:avLst/>
          </a:prstGeom>
          <a:noFill/>
        </p:spPr>
      </p:pic>
    </p:spTree>
  </p:cSld>
  <p:clrMapOvr>
    <a:masterClrMapping/>
  </p:clrMapOvr>
  <p:transition spd="slow">
    <p:sndAc>
      <p:stSnd>
        <p:snd r:embed="rId2"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85720" y="428604"/>
            <a:ext cx="850112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    وثم فقد تحددت مشكلة الدراسة الحالية في ضرورة تنمية الثقافة التنظيمية المدرسية من أجل تحقيق أبعاد التوعية الأمنية المنشودة لدي طلاب التعليم العام </a:t>
            </a:r>
            <a:r>
              <a:rPr kumimoji="0" lang="ar-EG" sz="4400" b="1" i="0" u="none" strike="noStrike" cap="none" normalizeH="0" baseline="0" dirty="0" smtClean="0">
                <a:ln>
                  <a:noFill/>
                </a:ln>
                <a:solidFill>
                  <a:srgbClr val="002060"/>
                </a:solidFill>
                <a:effectLst/>
                <a:latin typeface="Times New Roman" pitchFamily="18" charset="0"/>
                <a:ea typeface="Times New Roman" pitchFamily="18" charset="0"/>
                <a:cs typeface="+mj-cs"/>
              </a:rPr>
              <a:t>بالوطن العربي</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en-US" sz="4400" b="0" i="0" u="none" strike="noStrike" cap="none" normalizeH="0" baseline="0" dirty="0" smtClean="0">
              <a:ln>
                <a:noFill/>
              </a:ln>
              <a:solidFill>
                <a:srgbClr val="002060"/>
              </a:solidFill>
              <a:effectLst/>
              <a:latin typeface="Arial" pitchFamily="34" charset="0"/>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2060"/>
              </a:solidFill>
              <a:effectLst/>
              <a:latin typeface="Arial" pitchFamily="34" charset="0"/>
              <a:cs typeface="+mj-cs"/>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11</a:t>
            </a:fld>
            <a:endParaRPr lang="ar-SA" dirty="0"/>
          </a:p>
        </p:txBody>
      </p:sp>
      <p:pic>
        <p:nvPicPr>
          <p:cNvPr id="8194" name="Picture 2" descr="C:\Program Files (x86)\Microsoft Office\MEDIA\CAGCAT10\j0234657.wmf"/>
          <p:cNvPicPr>
            <a:picLocks noChangeAspect="1" noChangeArrowheads="1"/>
          </p:cNvPicPr>
          <p:nvPr/>
        </p:nvPicPr>
        <p:blipFill>
          <a:blip r:embed="rId3"/>
          <a:srcRect/>
          <a:stretch>
            <a:fillRect/>
          </a:stretch>
        </p:blipFill>
        <p:spPr bwMode="auto">
          <a:xfrm>
            <a:off x="3714744" y="3500231"/>
            <a:ext cx="1714049" cy="762701"/>
          </a:xfrm>
          <a:prstGeom prst="rect">
            <a:avLst/>
          </a:prstGeom>
          <a:noFill/>
        </p:spPr>
      </p:pic>
      <p:pic>
        <p:nvPicPr>
          <p:cNvPr id="5" name="Picture 2" descr="C:\Program Files (x86)\Microsoft Office\MEDIA\CAGCAT10\j0234657.wmf"/>
          <p:cNvPicPr>
            <a:picLocks noChangeAspect="1" noChangeArrowheads="1"/>
          </p:cNvPicPr>
          <p:nvPr/>
        </p:nvPicPr>
        <p:blipFill>
          <a:blip r:embed="rId3"/>
          <a:srcRect/>
          <a:stretch>
            <a:fillRect/>
          </a:stretch>
        </p:blipFill>
        <p:spPr bwMode="auto">
          <a:xfrm>
            <a:off x="3714744" y="3500438"/>
            <a:ext cx="1714049" cy="762701"/>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110</a:t>
            </a:fld>
            <a:endParaRPr lang="ar-SA" dirty="0"/>
          </a:p>
        </p:txBody>
      </p:sp>
      <p:sp>
        <p:nvSpPr>
          <p:cNvPr id="3" name="Rectangle 2"/>
          <p:cNvSpPr/>
          <p:nvPr/>
        </p:nvSpPr>
        <p:spPr>
          <a:xfrm>
            <a:off x="357158" y="285728"/>
            <a:ext cx="8572560" cy="5632311"/>
          </a:xfrm>
          <a:prstGeom prst="rect">
            <a:avLst/>
          </a:prstGeom>
        </p:spPr>
        <p:txBody>
          <a:bodyPr wrap="square">
            <a:spAutoFit/>
          </a:bodyPr>
          <a:lstStyle/>
          <a:p>
            <a:pPr algn="just"/>
            <a:r>
              <a:rPr lang="ar-SA" sz="4000" b="1" dirty="0" smtClean="0">
                <a:solidFill>
                  <a:srgbClr val="002060"/>
                </a:solidFill>
                <a:cs typeface="+mj-cs"/>
              </a:rPr>
              <a:t>والتعليم يهدف إلي تحقيق التعلم، والمعلم يقوم بدور المبادر والمنمي، كما يعمل علي استثارة الدافعية للتعلم لدي المتعلم. ومن الأمور الهامة اليوم في العملية التعليمية الاستعداد من الطالب للتعليم، وعملية التعلم وخبرات التعلم، ومهارات التعلم وأساليبه، كما أن العمليات النفسية التي تحدث أثناء التعلم وشروطها يجب وضعها في الاعتبار حتى يستطيع المعلم أن يعمل علي تحقيق التوافق بين جميع العوامل المؤثرة في التعلم.</a:t>
            </a:r>
            <a:endParaRPr lang="en-US" sz="4000" dirty="0">
              <a:solidFill>
                <a:srgbClr val="002060"/>
              </a:solidFill>
              <a:cs typeface="+mj-cs"/>
            </a:endParaRPr>
          </a:p>
        </p:txBody>
      </p:sp>
      <p:pic>
        <p:nvPicPr>
          <p:cNvPr id="74754" name="Picture 2" descr="C:\Program Files (x86)\Microsoft Office\MEDIA\CAGCAT10\j0199036.wmf"/>
          <p:cNvPicPr>
            <a:picLocks noChangeAspect="1" noChangeArrowheads="1"/>
          </p:cNvPicPr>
          <p:nvPr/>
        </p:nvPicPr>
        <p:blipFill>
          <a:blip r:embed="rId3"/>
          <a:srcRect/>
          <a:stretch>
            <a:fillRect/>
          </a:stretch>
        </p:blipFill>
        <p:spPr bwMode="auto">
          <a:xfrm>
            <a:off x="714348" y="5127279"/>
            <a:ext cx="1570776" cy="1730721"/>
          </a:xfrm>
          <a:prstGeom prst="rect">
            <a:avLst/>
          </a:prstGeom>
          <a:noFill/>
        </p:spPr>
      </p:pic>
    </p:spTree>
  </p:cSld>
  <p:clrMapOvr>
    <a:masterClrMapping/>
  </p:clrMapOvr>
  <p:transition spd="slow">
    <p:sndAc>
      <p:stSnd>
        <p:snd r:embed="rId2" name="click.wav" builtIn="1"/>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111</a:t>
            </a:fld>
            <a:endParaRPr lang="ar-SA" dirty="0"/>
          </a:p>
        </p:txBody>
      </p:sp>
      <p:sp>
        <p:nvSpPr>
          <p:cNvPr id="3" name="Rectangle 2"/>
          <p:cNvSpPr/>
          <p:nvPr/>
        </p:nvSpPr>
        <p:spPr>
          <a:xfrm>
            <a:off x="214282" y="285728"/>
            <a:ext cx="8643998" cy="5632311"/>
          </a:xfrm>
          <a:prstGeom prst="rect">
            <a:avLst/>
          </a:prstGeom>
        </p:spPr>
        <p:txBody>
          <a:bodyPr wrap="square">
            <a:spAutoFit/>
          </a:bodyPr>
          <a:lstStyle/>
          <a:p>
            <a:pPr algn="just"/>
            <a:r>
              <a:rPr lang="ar-SA" sz="4000" b="1" dirty="0" smtClean="0">
                <a:solidFill>
                  <a:srgbClr val="002060"/>
                </a:solidFill>
                <a:cs typeface="+mj-cs"/>
              </a:rPr>
              <a:t>   كما يقوم المعلمون بتدعيم أشكال التفكير الأمني المختلفة ومساعدة الطلاب للخروج خارج حدود خبراتهم الشخصية لبناء المعني. وهذا يعني أن يقوم كل من المعلمين والطلاب بالانفتاح علي المقترحات وأشكال التفكير الأمني، والروابط، والأشياء الغامضة التي لم يتم اختبارها مسبقاً. وهناك مؤشرات محورية يمكن للمعلمين استخدامها لكي يقرروا ما إذا كان الطلاب يتعلمون تكوين وتطبيق معلومات أمنية جديدة.</a:t>
            </a:r>
            <a:endParaRPr lang="en-US" sz="4000" dirty="0">
              <a:solidFill>
                <a:srgbClr val="002060"/>
              </a:solidFill>
              <a:cs typeface="+mj-cs"/>
            </a:endParaRPr>
          </a:p>
        </p:txBody>
      </p:sp>
      <p:pic>
        <p:nvPicPr>
          <p:cNvPr id="73730" name="Picture 2" descr="C:\Program Files (x86)\Microsoft Office\MEDIA\CAGCAT10\j0196164.wmf"/>
          <p:cNvPicPr>
            <a:picLocks noChangeAspect="1" noChangeArrowheads="1"/>
          </p:cNvPicPr>
          <p:nvPr/>
        </p:nvPicPr>
        <p:blipFill>
          <a:blip r:embed="rId3"/>
          <a:srcRect/>
          <a:stretch>
            <a:fillRect/>
          </a:stretch>
        </p:blipFill>
        <p:spPr bwMode="auto">
          <a:xfrm>
            <a:off x="1142976" y="5169103"/>
            <a:ext cx="1801368" cy="1688897"/>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112</a:t>
            </a:fld>
            <a:endParaRPr lang="ar-SA" dirty="0"/>
          </a:p>
        </p:txBody>
      </p:sp>
      <p:sp>
        <p:nvSpPr>
          <p:cNvPr id="125953"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وهذه المؤشرات هي إعطاء الطلاب الوقت الكافي للتفكير قبل أن يطلب منهم الإجابة عن أبعاد التوعية الأمنية المنشودة ، والتركيز المتفاعل علي اختبار مدعم لقليل من الموضوعات وليس فقط التغطية الشكلية للعديد منها. وأن يجبر المعلم طلابه علي أن يوضحون ويبررون آراءهم أكثر من تقبلهم وتدعيمه لهم دون تمييز، وأن يتيح الفرص لأن ينتج الطلاب أفكاراً أصيلة وغير تقليدية في الأسلوب التفاعلي بينهم ومع المسئولين الأمنيين في المجتمع كالمشاركة في التوعية الأمنية في مجال السير والمرور وغيرها كثير .</a:t>
            </a:r>
            <a:endParaRPr kumimoji="0" lang="ar-SA" sz="4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2706" name="Picture 2" descr="C:\Program Files (x86)\Microsoft Office\MEDIA\CAGCAT10\j0187423.wmf"/>
          <p:cNvPicPr>
            <a:picLocks noChangeAspect="1" noChangeArrowheads="1"/>
          </p:cNvPicPr>
          <p:nvPr/>
        </p:nvPicPr>
        <p:blipFill>
          <a:blip r:embed="rId3"/>
          <a:srcRect/>
          <a:stretch>
            <a:fillRect/>
          </a:stretch>
        </p:blipFill>
        <p:spPr bwMode="auto">
          <a:xfrm>
            <a:off x="428596" y="5643578"/>
            <a:ext cx="1134545" cy="970630"/>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113</a:t>
            </a:fld>
            <a:endParaRPr lang="ar-SA" dirty="0"/>
          </a:p>
        </p:txBody>
      </p:sp>
      <p:sp>
        <p:nvSpPr>
          <p:cNvPr id="131073" name="Rectangle 1"/>
          <p:cNvSpPr>
            <a:spLocks noChangeArrowheads="1"/>
          </p:cNvSpPr>
          <p:nvPr/>
        </p:nvSpPr>
        <p:spPr bwMode="auto">
          <a:xfrm>
            <a:off x="428596" y="0"/>
            <a:ext cx="821537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ar-SA" sz="16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6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وتخلص الدراسة الحالية إلي التصور التالي في أنموذج إعادة بناء الثقافة التنظيمية المدرسية من أجل تحقيق أبعاد التوعية الأمنية المنشودة</a:t>
            </a:r>
            <a:endParaRPr kumimoji="0" lang="en-US" sz="6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1682" name="Picture 2" descr="C:\Program Files (x86)\Microsoft Office\MEDIA\CAGCAT10\j0088542.wmf"/>
          <p:cNvPicPr>
            <a:picLocks noChangeAspect="1" noChangeArrowheads="1"/>
          </p:cNvPicPr>
          <p:nvPr/>
        </p:nvPicPr>
        <p:blipFill>
          <a:blip r:embed="rId3"/>
          <a:srcRect/>
          <a:stretch>
            <a:fillRect/>
          </a:stretch>
        </p:blipFill>
        <p:spPr bwMode="auto">
          <a:xfrm>
            <a:off x="2357422" y="5143512"/>
            <a:ext cx="4560113" cy="576072"/>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114</a:t>
            </a:fld>
            <a:endParaRPr lang="ar-SA" dirty="0"/>
          </a:p>
        </p:txBody>
      </p:sp>
      <p:graphicFrame>
        <p:nvGraphicFramePr>
          <p:cNvPr id="3" name="Table 2"/>
          <p:cNvGraphicFramePr>
            <a:graphicFrameLocks noGrp="1"/>
          </p:cNvGraphicFramePr>
          <p:nvPr/>
        </p:nvGraphicFramePr>
        <p:xfrm>
          <a:off x="142845" y="500042"/>
          <a:ext cx="8786874" cy="1463040"/>
        </p:xfrm>
        <a:graphic>
          <a:graphicData uri="http://schemas.openxmlformats.org/drawingml/2006/table">
            <a:tbl>
              <a:tblPr/>
              <a:tblGrid>
                <a:gridCol w="6286544"/>
                <a:gridCol w="2500330"/>
              </a:tblGrid>
              <a:tr h="928694">
                <a:tc>
                  <a:txBody>
                    <a:bodyPr/>
                    <a:lstStyle/>
                    <a:p>
                      <a:pPr marL="0" marR="0" algn="ctr" rtl="1">
                        <a:lnSpc>
                          <a:spcPct val="150000"/>
                        </a:lnSpc>
                        <a:spcBef>
                          <a:spcPts val="0"/>
                        </a:spcBef>
                        <a:spcAft>
                          <a:spcPts val="0"/>
                        </a:spcAft>
                      </a:pPr>
                      <a:r>
                        <a:rPr lang="ar-SA" sz="3200" b="1" dirty="0">
                          <a:solidFill>
                            <a:srgbClr val="002060"/>
                          </a:solidFill>
                          <a:latin typeface="Calibri"/>
                          <a:ea typeface="Calibri"/>
                          <a:cs typeface="Times New Roman"/>
                        </a:rPr>
                        <a:t>مظاهر الثقافة التنظيمية المدرسية المطلوبة</a:t>
                      </a:r>
                      <a:endParaRPr lang="en-US" sz="32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3200" b="1" dirty="0">
                          <a:solidFill>
                            <a:srgbClr val="002060"/>
                          </a:solidFill>
                          <a:latin typeface="Calibri"/>
                          <a:ea typeface="Calibri"/>
                          <a:cs typeface="Times New Roman"/>
                        </a:rPr>
                        <a:t>أبعاد التوعية الأمنية المنشودة</a:t>
                      </a:r>
                      <a:endParaRPr lang="en-US" sz="32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42844" y="2000240"/>
          <a:ext cx="8786874" cy="3500462"/>
        </p:xfrm>
        <a:graphic>
          <a:graphicData uri="http://schemas.openxmlformats.org/drawingml/2006/table">
            <a:tbl>
              <a:tblPr/>
              <a:tblGrid>
                <a:gridCol w="6286544"/>
                <a:gridCol w="2500330"/>
              </a:tblGrid>
              <a:tr h="3500462">
                <a:tc>
                  <a:txBody>
                    <a:bodyPr/>
                    <a:lstStyle/>
                    <a:p>
                      <a:pPr marL="0" marR="0" algn="justLow" rtl="1">
                        <a:lnSpc>
                          <a:spcPct val="150000"/>
                        </a:lnSpc>
                        <a:spcBef>
                          <a:spcPts val="0"/>
                        </a:spcBef>
                        <a:spcAft>
                          <a:spcPts val="0"/>
                        </a:spcAft>
                      </a:pPr>
                      <a:r>
                        <a:rPr lang="ar-SA" sz="3200" b="1" dirty="0">
                          <a:solidFill>
                            <a:srgbClr val="002060"/>
                          </a:solidFill>
                          <a:latin typeface="Calibri"/>
                          <a:ea typeface="Calibri"/>
                          <a:cs typeface="+mj-cs"/>
                        </a:rPr>
                        <a:t>1</a:t>
                      </a:r>
                      <a:r>
                        <a:rPr lang="ar-SA" sz="2800" b="1" dirty="0">
                          <a:solidFill>
                            <a:srgbClr val="002060"/>
                          </a:solidFill>
                          <a:latin typeface="Calibri"/>
                          <a:ea typeface="Calibri"/>
                          <a:cs typeface="+mj-cs"/>
                        </a:rPr>
                        <a:t>- ترسيخ عناصر الدقة والالتزام لدي المعلمين بالبيئات المدرسية .</a:t>
                      </a:r>
                      <a:endParaRPr lang="en-US" sz="2800" dirty="0">
                        <a:solidFill>
                          <a:srgbClr val="002060"/>
                        </a:solidFill>
                        <a:latin typeface="Calibri"/>
                        <a:ea typeface="Times New Roman"/>
                        <a:cs typeface="+mj-cs"/>
                      </a:endParaRPr>
                    </a:p>
                    <a:p>
                      <a:pPr marL="0" marR="0" algn="justLow" rtl="1">
                        <a:lnSpc>
                          <a:spcPct val="150000"/>
                        </a:lnSpc>
                        <a:spcBef>
                          <a:spcPts val="0"/>
                        </a:spcBef>
                        <a:spcAft>
                          <a:spcPts val="0"/>
                        </a:spcAft>
                      </a:pPr>
                      <a:r>
                        <a:rPr lang="ar-SA" sz="2800" b="1" dirty="0">
                          <a:solidFill>
                            <a:srgbClr val="002060"/>
                          </a:solidFill>
                          <a:latin typeface="Calibri"/>
                          <a:ea typeface="Calibri"/>
                          <a:cs typeface="+mj-cs"/>
                        </a:rPr>
                        <a:t>2- نشر ثقافة العمل الجماعي ، وإعلاء قيم العمل التعاوني بين العاملين بالبيئات </a:t>
                      </a:r>
                      <a:r>
                        <a:rPr lang="ar-SA" sz="2800" b="1" dirty="0" smtClean="0">
                          <a:solidFill>
                            <a:srgbClr val="002060"/>
                          </a:solidFill>
                          <a:latin typeface="Calibri"/>
                          <a:ea typeface="Calibri"/>
                          <a:cs typeface="+mj-cs"/>
                        </a:rPr>
                        <a:t>المدرسية</a:t>
                      </a:r>
                      <a:endParaRPr lang="en-US" sz="2800" dirty="0">
                        <a:solidFill>
                          <a:srgbClr val="002060"/>
                        </a:solidFill>
                        <a:latin typeface="Calibri"/>
                        <a:ea typeface="Times New Roman"/>
                        <a:cs typeface="+mj-cs"/>
                      </a:endParaRPr>
                    </a:p>
                    <a:p>
                      <a:pPr marL="0" marR="0" algn="justLow" rtl="1">
                        <a:lnSpc>
                          <a:spcPct val="150000"/>
                        </a:lnSpc>
                        <a:spcBef>
                          <a:spcPts val="0"/>
                        </a:spcBef>
                        <a:spcAft>
                          <a:spcPts val="0"/>
                        </a:spcAft>
                      </a:pPr>
                      <a:r>
                        <a:rPr lang="ar-SA" sz="2800" b="1" dirty="0">
                          <a:solidFill>
                            <a:srgbClr val="002060"/>
                          </a:solidFill>
                          <a:latin typeface="Calibri"/>
                          <a:ea typeface="Calibri"/>
                          <a:cs typeface="+mj-cs"/>
                        </a:rPr>
                        <a:t>3- تنمية </a:t>
                      </a:r>
                      <a:r>
                        <a:rPr lang="ar-SA" sz="2800" b="1" dirty="0" smtClean="0">
                          <a:solidFill>
                            <a:srgbClr val="002060"/>
                          </a:solidFill>
                          <a:latin typeface="Calibri"/>
                          <a:ea typeface="Calibri"/>
                          <a:cs typeface="+mj-cs"/>
                        </a:rPr>
                        <a:t>الحس </a:t>
                      </a:r>
                      <a:r>
                        <a:rPr lang="ar-SA" sz="2800" b="1" dirty="0">
                          <a:solidFill>
                            <a:srgbClr val="002060"/>
                          </a:solidFill>
                          <a:latin typeface="Calibri"/>
                          <a:ea typeface="Calibri"/>
                          <a:cs typeface="+mj-cs"/>
                        </a:rPr>
                        <a:t>الأمني لدي أفراد البيئات المدرسية .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pPr>
                      <a:r>
                        <a:rPr lang="ar-SA" sz="3200" b="1" dirty="0" smtClean="0">
                          <a:solidFill>
                            <a:srgbClr val="002060"/>
                          </a:solidFill>
                          <a:latin typeface="Calibri"/>
                          <a:ea typeface="Calibri"/>
                          <a:cs typeface="+mj-cs"/>
                        </a:rPr>
                        <a:t>أولاً- </a:t>
                      </a:r>
                      <a:r>
                        <a:rPr lang="ar-SA" sz="3200" b="1" dirty="0">
                          <a:solidFill>
                            <a:srgbClr val="002060"/>
                          </a:solidFill>
                          <a:latin typeface="Calibri"/>
                          <a:ea typeface="Calibri"/>
                          <a:cs typeface="+mj-cs"/>
                        </a:rPr>
                        <a:t>التوعية تجاه إعادة التأهيل الأمني </a:t>
                      </a:r>
                      <a:r>
                        <a:rPr lang="ar-SA" sz="3200" b="1" dirty="0" smtClean="0">
                          <a:solidFill>
                            <a:srgbClr val="002060"/>
                          </a:solidFill>
                          <a:latin typeface="Calibri"/>
                          <a:ea typeface="Calibri"/>
                          <a:cs typeface="+mj-cs"/>
                        </a:rPr>
                        <a:t>للمعلم     </a:t>
                      </a:r>
                      <a:endParaRPr lang="en-US" sz="32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0658" name="Picture 2" descr="C:\Program Files (x86)\Microsoft Office\MEDIA\CAGCAT10\j0149481.wmf"/>
          <p:cNvPicPr>
            <a:picLocks noChangeAspect="1" noChangeArrowheads="1"/>
          </p:cNvPicPr>
          <p:nvPr/>
        </p:nvPicPr>
        <p:blipFill>
          <a:blip r:embed="rId3"/>
          <a:srcRect/>
          <a:stretch>
            <a:fillRect/>
          </a:stretch>
        </p:blipFill>
        <p:spPr bwMode="auto">
          <a:xfrm>
            <a:off x="7143768" y="4214818"/>
            <a:ext cx="1362895" cy="1384955"/>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115</a:t>
            </a:fld>
            <a:endParaRPr lang="ar-SA" dirty="0"/>
          </a:p>
        </p:txBody>
      </p:sp>
      <p:graphicFrame>
        <p:nvGraphicFramePr>
          <p:cNvPr id="3" name="Table 2"/>
          <p:cNvGraphicFramePr>
            <a:graphicFrameLocks noGrp="1"/>
          </p:cNvGraphicFramePr>
          <p:nvPr/>
        </p:nvGraphicFramePr>
        <p:xfrm>
          <a:off x="214282" y="142852"/>
          <a:ext cx="8715435" cy="1463040"/>
        </p:xfrm>
        <a:graphic>
          <a:graphicData uri="http://schemas.openxmlformats.org/drawingml/2006/table">
            <a:tbl>
              <a:tblPr/>
              <a:tblGrid>
                <a:gridCol w="6361028"/>
                <a:gridCol w="2354407"/>
              </a:tblGrid>
              <a:tr h="928694">
                <a:tc>
                  <a:txBody>
                    <a:bodyPr/>
                    <a:lstStyle/>
                    <a:p>
                      <a:pPr marL="0" marR="0" algn="ctr" rtl="1">
                        <a:lnSpc>
                          <a:spcPct val="150000"/>
                        </a:lnSpc>
                        <a:spcBef>
                          <a:spcPts val="0"/>
                        </a:spcBef>
                        <a:spcAft>
                          <a:spcPts val="0"/>
                        </a:spcAft>
                      </a:pPr>
                      <a:r>
                        <a:rPr lang="ar-SA" sz="3200" b="1" dirty="0">
                          <a:solidFill>
                            <a:srgbClr val="002060"/>
                          </a:solidFill>
                          <a:latin typeface="Calibri"/>
                          <a:ea typeface="Calibri"/>
                          <a:cs typeface="Times New Roman"/>
                        </a:rPr>
                        <a:t>مظاهر الثقافة التنظيمية المدرسية المطلوبة</a:t>
                      </a:r>
                      <a:endParaRPr lang="en-US" sz="32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3200" b="1" dirty="0">
                          <a:solidFill>
                            <a:srgbClr val="002060"/>
                          </a:solidFill>
                          <a:latin typeface="Calibri"/>
                          <a:ea typeface="Calibri"/>
                          <a:cs typeface="Times New Roman"/>
                        </a:rPr>
                        <a:t>أبعاد التوعية الأمنية المنشودة</a:t>
                      </a:r>
                      <a:endParaRPr lang="en-US" sz="32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214282" y="1643049"/>
          <a:ext cx="8715437" cy="4480560"/>
        </p:xfrm>
        <a:graphic>
          <a:graphicData uri="http://schemas.openxmlformats.org/drawingml/2006/table">
            <a:tbl>
              <a:tblPr/>
              <a:tblGrid>
                <a:gridCol w="6361030"/>
                <a:gridCol w="2354407"/>
              </a:tblGrid>
              <a:tr h="1098715">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4- توعية العاملين بالبيئات المدرسية بالأمراض المزمنة ، والقواعد الأساسية نحو الغذاء الصحي الآمن ، والتثقيف </a:t>
                      </a:r>
                      <a:r>
                        <a:rPr lang="ar-SA" sz="2800" b="1" dirty="0">
                          <a:solidFill>
                            <a:srgbClr val="002060"/>
                          </a:solidFill>
                          <a:latin typeface="Calibri"/>
                          <a:ea typeface="Times New Roman"/>
                          <a:cs typeface="+mj-cs"/>
                        </a:rPr>
                        <a:t>فيما يخص الاستعمال الآمن  للإنترنت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Low">
                        <a:lnSpc>
                          <a:spcPct val="150000"/>
                        </a:lnSpc>
                        <a:spcBef>
                          <a:spcPts val="0"/>
                        </a:spcBef>
                        <a:spcAft>
                          <a:spcPts val="0"/>
                        </a:spcAft>
                      </a:pPr>
                      <a:endParaRPr lang="en-US" sz="2800" dirty="0">
                        <a:solidFill>
                          <a:srgbClr val="002060"/>
                        </a:solidFill>
                        <a:latin typeface="Calibri"/>
                        <a:ea typeface="Times New Roman"/>
                        <a:cs typeface="+mj-cs"/>
                      </a:endParaRPr>
                    </a:p>
                    <a:p>
                      <a:pPr marL="0" marR="0" algn="justLow">
                        <a:lnSpc>
                          <a:spcPct val="150000"/>
                        </a:lnSpc>
                        <a:spcBef>
                          <a:spcPts val="0"/>
                        </a:spcBef>
                        <a:spcAft>
                          <a:spcPts val="0"/>
                        </a:spcAft>
                      </a:pPr>
                      <a:r>
                        <a:rPr lang="ar-SA" sz="2800" b="1" dirty="0">
                          <a:solidFill>
                            <a:srgbClr val="002060"/>
                          </a:solidFill>
                          <a:latin typeface="Calibri"/>
                          <a:ea typeface="Calibri"/>
                          <a:cs typeface="+mj-cs"/>
                        </a:rPr>
                        <a:t>ثانياً- التوعية تجاه الأمن الذاتي / الشخصي للفرد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358">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5- </a:t>
                      </a:r>
                      <a:r>
                        <a:rPr lang="ar-SA" sz="2800" b="1" dirty="0">
                          <a:solidFill>
                            <a:srgbClr val="002060"/>
                          </a:solidFill>
                          <a:latin typeface="Calibri"/>
                          <a:ea typeface="Times New Roman"/>
                          <a:cs typeface="+mj-cs"/>
                        </a:rPr>
                        <a:t>توفير أنشطة التعلم التعاوني، والتعلم بالاكتشاف، والتعلم الذاتي،والتعلم النشط لدي الطلاب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49358">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6- تنمية  مفهوم المواطنة لدي الطلاب ، وما يرتبط </a:t>
                      </a:r>
                      <a:r>
                        <a:rPr lang="ar-SA" sz="2800" b="1" dirty="0" smtClean="0">
                          <a:solidFill>
                            <a:srgbClr val="002060"/>
                          </a:solidFill>
                          <a:latin typeface="Calibri"/>
                          <a:ea typeface="Calibri"/>
                          <a:cs typeface="+mj-cs"/>
                        </a:rPr>
                        <a:t> بها </a:t>
                      </a:r>
                      <a:r>
                        <a:rPr lang="ar-SA" sz="2800" b="1" dirty="0">
                          <a:solidFill>
                            <a:srgbClr val="002060"/>
                          </a:solidFill>
                          <a:latin typeface="Calibri"/>
                          <a:ea typeface="Calibri"/>
                          <a:cs typeface="+mj-cs"/>
                        </a:rPr>
                        <a:t>من معارف ومهارات.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69634" name="Picture 2" descr="C:\Program Files (x86)\Microsoft Office\MEDIA\CAGCAT10\j0090070.wmf"/>
          <p:cNvPicPr>
            <a:picLocks noChangeAspect="1" noChangeArrowheads="1"/>
          </p:cNvPicPr>
          <p:nvPr/>
        </p:nvPicPr>
        <p:blipFill>
          <a:blip r:embed="rId3"/>
          <a:srcRect/>
          <a:stretch>
            <a:fillRect/>
          </a:stretch>
        </p:blipFill>
        <p:spPr bwMode="auto">
          <a:xfrm>
            <a:off x="6929454" y="4214819"/>
            <a:ext cx="1714512" cy="1643074"/>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116</a:t>
            </a:fld>
            <a:endParaRPr lang="ar-SA" dirty="0"/>
          </a:p>
        </p:txBody>
      </p:sp>
      <p:graphicFrame>
        <p:nvGraphicFramePr>
          <p:cNvPr id="3" name="Table 2"/>
          <p:cNvGraphicFramePr>
            <a:graphicFrameLocks noGrp="1"/>
          </p:cNvGraphicFramePr>
          <p:nvPr/>
        </p:nvGraphicFramePr>
        <p:xfrm>
          <a:off x="214282" y="428604"/>
          <a:ext cx="8643998" cy="1285884"/>
        </p:xfrm>
        <a:graphic>
          <a:graphicData uri="http://schemas.openxmlformats.org/drawingml/2006/table">
            <a:tbl>
              <a:tblPr/>
              <a:tblGrid>
                <a:gridCol w="6308889"/>
                <a:gridCol w="2335109"/>
              </a:tblGrid>
              <a:tr h="1285884">
                <a:tc>
                  <a:txBody>
                    <a:bodyPr/>
                    <a:lstStyle/>
                    <a:p>
                      <a:pPr marL="0" marR="0" algn="ctr" rtl="1">
                        <a:lnSpc>
                          <a:spcPct val="150000"/>
                        </a:lnSpc>
                        <a:spcBef>
                          <a:spcPts val="0"/>
                        </a:spcBef>
                        <a:spcAft>
                          <a:spcPts val="0"/>
                        </a:spcAft>
                      </a:pPr>
                      <a:r>
                        <a:rPr lang="ar-SA" sz="2400" b="1" dirty="0">
                          <a:solidFill>
                            <a:srgbClr val="002060"/>
                          </a:solidFill>
                          <a:latin typeface="Calibri"/>
                          <a:ea typeface="Calibri"/>
                          <a:cs typeface="Times New Roman"/>
                        </a:rPr>
                        <a:t>مظاهر الثقافة التنظيمية المدرسية المطلوبة</a:t>
                      </a:r>
                      <a:endParaRPr lang="en-US" sz="24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2400" b="1" dirty="0">
                          <a:solidFill>
                            <a:srgbClr val="002060"/>
                          </a:solidFill>
                          <a:latin typeface="Calibri"/>
                          <a:ea typeface="Calibri"/>
                          <a:cs typeface="Times New Roman"/>
                        </a:rPr>
                        <a:t>أبعاد التوعية الأمنية المنشودة</a:t>
                      </a:r>
                      <a:endParaRPr lang="en-US" sz="24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214283" y="1785926"/>
          <a:ext cx="8643998" cy="3840480"/>
        </p:xfrm>
        <a:graphic>
          <a:graphicData uri="http://schemas.openxmlformats.org/drawingml/2006/table">
            <a:tbl>
              <a:tblPr/>
              <a:tblGrid>
                <a:gridCol w="6308889"/>
                <a:gridCol w="2335109"/>
              </a:tblGrid>
              <a:tr h="546036">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7- تدريب الطلاب علي تحمل المسئولية.</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Low">
                        <a:lnSpc>
                          <a:spcPct val="150000"/>
                        </a:lnSpc>
                        <a:spcBef>
                          <a:spcPts val="0"/>
                        </a:spcBef>
                        <a:spcAft>
                          <a:spcPts val="0"/>
                        </a:spcAft>
                      </a:pPr>
                      <a:endParaRPr lang="en-US" sz="2800" dirty="0">
                        <a:solidFill>
                          <a:srgbClr val="002060"/>
                        </a:solidFill>
                        <a:latin typeface="Calibri"/>
                        <a:ea typeface="Times New Roman"/>
                        <a:cs typeface="+mj-cs"/>
                      </a:endParaRPr>
                    </a:p>
                    <a:p>
                      <a:pPr marL="0" marR="0" algn="justLow">
                        <a:lnSpc>
                          <a:spcPct val="150000"/>
                        </a:lnSpc>
                        <a:spcBef>
                          <a:spcPts val="0"/>
                        </a:spcBef>
                        <a:spcAft>
                          <a:spcPts val="0"/>
                        </a:spcAft>
                      </a:pPr>
                      <a:r>
                        <a:rPr lang="ar-SA" sz="2800" b="1" dirty="0">
                          <a:solidFill>
                            <a:srgbClr val="002060"/>
                          </a:solidFill>
                          <a:latin typeface="Calibri"/>
                          <a:ea typeface="Calibri"/>
                          <a:cs typeface="+mj-cs"/>
                        </a:rPr>
                        <a:t>ثالثاً- التوعية تجاه أمن الحقوق </a:t>
                      </a:r>
                      <a:r>
                        <a:rPr lang="ar-SA" sz="2800" b="1" dirty="0" smtClean="0">
                          <a:solidFill>
                            <a:srgbClr val="002060"/>
                          </a:solidFill>
                          <a:latin typeface="Calibri"/>
                          <a:ea typeface="Calibri"/>
                          <a:cs typeface="+mj-cs"/>
                        </a:rPr>
                        <a:t>والواجبات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2071">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8- الاهتمام بتعليم</a:t>
                      </a:r>
                      <a:r>
                        <a:rPr lang="ar-SA" sz="2800" b="1" dirty="0">
                          <a:solidFill>
                            <a:srgbClr val="002060"/>
                          </a:solidFill>
                          <a:latin typeface="Calibri"/>
                          <a:ea typeface="Times New Roman"/>
                          <a:cs typeface="+mj-cs"/>
                        </a:rPr>
                        <a:t> وتعلم المفاهيم الأمنية والخبرات المهنية الخاصة برجال الأمن وأساليب تعاملهم مع المواطنين .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56147">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9 - تبصير الطلاب</a:t>
                      </a:r>
                      <a:r>
                        <a:rPr lang="ar-SA" sz="2800" b="1" dirty="0">
                          <a:solidFill>
                            <a:srgbClr val="002060"/>
                          </a:solidFill>
                          <a:latin typeface="Calibri"/>
                          <a:ea typeface="Times New Roman"/>
                          <a:cs typeface="+mj-cs"/>
                        </a:rPr>
                        <a:t> بالثقافة القانونية حتى يدرك الطالب حقوقه وواجباته.</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68610" name="plant"/>
          <p:cNvSpPr>
            <a:spLocks noEditPoints="1" noChangeArrowheads="1"/>
          </p:cNvSpPr>
          <p:nvPr/>
        </p:nvSpPr>
        <p:spPr bwMode="auto">
          <a:xfrm>
            <a:off x="6858016" y="4500570"/>
            <a:ext cx="1809750" cy="121444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ashreg.wav" builtIn="1"/>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117</a:t>
            </a:fld>
            <a:endParaRPr lang="ar-SA" dirty="0"/>
          </a:p>
        </p:txBody>
      </p:sp>
      <p:graphicFrame>
        <p:nvGraphicFramePr>
          <p:cNvPr id="3" name="Table 2"/>
          <p:cNvGraphicFramePr>
            <a:graphicFrameLocks noGrp="1"/>
          </p:cNvGraphicFramePr>
          <p:nvPr/>
        </p:nvGraphicFramePr>
        <p:xfrm>
          <a:off x="428597" y="285728"/>
          <a:ext cx="8429684" cy="1280160"/>
        </p:xfrm>
        <a:graphic>
          <a:graphicData uri="http://schemas.openxmlformats.org/drawingml/2006/table">
            <a:tbl>
              <a:tblPr/>
              <a:tblGrid>
                <a:gridCol w="6143667"/>
                <a:gridCol w="2286017"/>
              </a:tblGrid>
              <a:tr h="857255">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مظاهر الثقافة التنظيمية المدرسية المطلوبة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أبعاد التوعية الأمنية المنشودة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28596" y="1500174"/>
          <a:ext cx="8429684" cy="3840480"/>
        </p:xfrm>
        <a:graphic>
          <a:graphicData uri="http://schemas.openxmlformats.org/drawingml/2006/table">
            <a:tbl>
              <a:tblPr/>
              <a:tblGrid>
                <a:gridCol w="6143668"/>
                <a:gridCol w="2286016"/>
              </a:tblGrid>
              <a:tr h="1208722">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10- توفير الأنشطة التربوية المهتمة بغرس</a:t>
                      </a:r>
                      <a:r>
                        <a:rPr lang="ar-SA" sz="2800" b="1" dirty="0">
                          <a:solidFill>
                            <a:srgbClr val="002060"/>
                          </a:solidFill>
                          <a:latin typeface="Calibri"/>
                          <a:ea typeface="Times New Roman"/>
                          <a:cs typeface="+mj-cs"/>
                        </a:rPr>
                        <a:t> القيم الدينية والوطنية وتنميها لدى الطلاب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Low">
                        <a:lnSpc>
                          <a:spcPct val="150000"/>
                        </a:lnSpc>
                        <a:spcBef>
                          <a:spcPts val="0"/>
                        </a:spcBef>
                        <a:spcAft>
                          <a:spcPts val="0"/>
                        </a:spcAft>
                      </a:pPr>
                      <a:endParaRPr lang="en-US" sz="2800" b="1" dirty="0">
                        <a:solidFill>
                          <a:srgbClr val="002060"/>
                        </a:solidFill>
                        <a:latin typeface="Calibri"/>
                        <a:ea typeface="Times New Roman"/>
                        <a:cs typeface="+mj-cs"/>
                      </a:endParaRPr>
                    </a:p>
                    <a:p>
                      <a:pPr marL="0" marR="0" algn="justLow">
                        <a:lnSpc>
                          <a:spcPct val="150000"/>
                        </a:lnSpc>
                        <a:spcBef>
                          <a:spcPts val="0"/>
                        </a:spcBef>
                        <a:spcAft>
                          <a:spcPts val="0"/>
                        </a:spcAft>
                      </a:pPr>
                      <a:r>
                        <a:rPr lang="ar-SA" sz="2800" b="1" dirty="0">
                          <a:solidFill>
                            <a:srgbClr val="002060"/>
                          </a:solidFill>
                          <a:latin typeface="Calibri"/>
                          <a:ea typeface="Calibri"/>
                          <a:cs typeface="+mj-cs"/>
                        </a:rPr>
                        <a:t>رابعاً- التوعية تجاه الأمن </a:t>
                      </a:r>
                      <a:r>
                        <a:rPr lang="ar-SA" sz="2800" b="1" dirty="0" smtClean="0">
                          <a:solidFill>
                            <a:srgbClr val="002060"/>
                          </a:solidFill>
                          <a:latin typeface="Calibri"/>
                          <a:ea typeface="Calibri"/>
                          <a:cs typeface="+mj-cs"/>
                        </a:rPr>
                        <a:t>الفكري</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07">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11- تنمية المهارات والمواهب الفكرية بين طلابها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203014">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12- إقامة </a:t>
                      </a:r>
                      <a:r>
                        <a:rPr lang="ar-SA" sz="2800" b="1" dirty="0">
                          <a:solidFill>
                            <a:srgbClr val="002060"/>
                          </a:solidFill>
                          <a:latin typeface="Calibri"/>
                          <a:ea typeface="Times New Roman"/>
                          <a:cs typeface="+mj-cs"/>
                        </a:rPr>
                        <a:t>المحاضرات والمعارض التي تظهر للطلاب مقومات الاستقامة على الوسطية في الفكر والسلوك والمنهج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67586" name="Lock"/>
          <p:cNvSpPr>
            <a:spLocks noEditPoints="1" noChangeArrowheads="1"/>
          </p:cNvSpPr>
          <p:nvPr/>
        </p:nvSpPr>
        <p:spPr bwMode="auto">
          <a:xfrm>
            <a:off x="7572396" y="3429000"/>
            <a:ext cx="857257" cy="160972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118</a:t>
            </a:fld>
            <a:endParaRPr lang="ar-SA" dirty="0"/>
          </a:p>
        </p:txBody>
      </p:sp>
      <p:graphicFrame>
        <p:nvGraphicFramePr>
          <p:cNvPr id="3" name="Table 2"/>
          <p:cNvGraphicFramePr>
            <a:graphicFrameLocks noGrp="1"/>
          </p:cNvGraphicFramePr>
          <p:nvPr/>
        </p:nvGraphicFramePr>
        <p:xfrm>
          <a:off x="500034" y="142852"/>
          <a:ext cx="8429683" cy="1280160"/>
        </p:xfrm>
        <a:graphic>
          <a:graphicData uri="http://schemas.openxmlformats.org/drawingml/2006/table">
            <a:tbl>
              <a:tblPr/>
              <a:tblGrid>
                <a:gridCol w="6152470"/>
                <a:gridCol w="2277213"/>
              </a:tblGrid>
              <a:tr h="785818">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مظاهر الثقافة التنظيمية المدرسية المطلوبة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أبعاد التوعية الأمنية المنشودة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500034" y="1428736"/>
          <a:ext cx="8429684" cy="3840480"/>
        </p:xfrm>
        <a:graphic>
          <a:graphicData uri="http://schemas.openxmlformats.org/drawingml/2006/table">
            <a:tbl>
              <a:tblPr/>
              <a:tblGrid>
                <a:gridCol w="6152471"/>
                <a:gridCol w="2277213"/>
              </a:tblGrid>
              <a:tr h="0">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13- اعتماد </a:t>
                      </a:r>
                      <a:r>
                        <a:rPr lang="ar-SA" sz="2800" b="1" dirty="0">
                          <a:solidFill>
                            <a:srgbClr val="002060"/>
                          </a:solidFill>
                          <a:latin typeface="Calibri"/>
                          <a:ea typeface="Times New Roman"/>
                          <a:cs typeface="+mj-cs"/>
                        </a:rPr>
                        <a:t> أسلوب الحوار وتبادل الرأي والخبرة عند مناقشة القضايا الثقافية المتمايزة.</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Low">
                        <a:lnSpc>
                          <a:spcPct val="150000"/>
                        </a:lnSpc>
                        <a:spcBef>
                          <a:spcPts val="0"/>
                        </a:spcBef>
                        <a:spcAft>
                          <a:spcPts val="0"/>
                        </a:spcAft>
                      </a:pPr>
                      <a:endParaRPr lang="en-US" sz="2800" dirty="0">
                        <a:solidFill>
                          <a:srgbClr val="002060"/>
                        </a:solidFill>
                        <a:latin typeface="Calibri"/>
                        <a:ea typeface="Times New Roman"/>
                        <a:cs typeface="+mj-cs"/>
                      </a:endParaRPr>
                    </a:p>
                    <a:p>
                      <a:pPr marL="0" marR="0" algn="justLow">
                        <a:lnSpc>
                          <a:spcPct val="150000"/>
                        </a:lnSpc>
                        <a:spcBef>
                          <a:spcPts val="0"/>
                        </a:spcBef>
                        <a:spcAft>
                          <a:spcPts val="0"/>
                        </a:spcAft>
                      </a:pPr>
                      <a:r>
                        <a:rPr lang="ar-SA" sz="2800" b="1" dirty="0">
                          <a:solidFill>
                            <a:srgbClr val="002060"/>
                          </a:solidFill>
                          <a:latin typeface="Calibri"/>
                          <a:ea typeface="Calibri"/>
                          <a:cs typeface="+mj-cs"/>
                        </a:rPr>
                        <a:t>خامساً - التوعية تجاه الأمن </a:t>
                      </a:r>
                      <a:r>
                        <a:rPr lang="ar-SA" sz="2800" b="1" dirty="0" smtClean="0">
                          <a:solidFill>
                            <a:srgbClr val="002060"/>
                          </a:solidFill>
                          <a:latin typeface="Calibri"/>
                          <a:ea typeface="Calibri"/>
                          <a:cs typeface="+mj-cs"/>
                        </a:rPr>
                        <a:t>الثقافي</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14- تقديم أنشطة تربوية تحافظ علي الذاتية الثقافية للطلاب .</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0">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15- تنمية الوعي لاستخدام المنتجات القومية التي تُدعم اقتصاد الأمة.</a:t>
                      </a:r>
                      <a:endParaRPr lang="en-US" sz="2800"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66562" name="Litebulb"/>
          <p:cNvSpPr>
            <a:spLocks noEditPoints="1" noChangeArrowheads="1"/>
          </p:cNvSpPr>
          <p:nvPr/>
        </p:nvSpPr>
        <p:spPr bwMode="auto">
          <a:xfrm>
            <a:off x="6786578" y="3357562"/>
            <a:ext cx="1857388" cy="157163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suction.wav" builtIn="1"/>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119</a:t>
            </a:fld>
            <a:endParaRPr lang="ar-SA" dirty="0"/>
          </a:p>
        </p:txBody>
      </p:sp>
      <p:graphicFrame>
        <p:nvGraphicFramePr>
          <p:cNvPr id="3" name="Table 2"/>
          <p:cNvGraphicFramePr>
            <a:graphicFrameLocks noGrp="1"/>
          </p:cNvGraphicFramePr>
          <p:nvPr/>
        </p:nvGraphicFramePr>
        <p:xfrm>
          <a:off x="214282" y="214290"/>
          <a:ext cx="8715435" cy="1280160"/>
        </p:xfrm>
        <a:graphic>
          <a:graphicData uri="http://schemas.openxmlformats.org/drawingml/2006/table">
            <a:tbl>
              <a:tblPr/>
              <a:tblGrid>
                <a:gridCol w="6361028"/>
                <a:gridCol w="2354407"/>
              </a:tblGrid>
              <a:tr h="642942">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مظاهر الثقافة التنظيمية المدرسية المطلوبة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2800" b="1" dirty="0">
                          <a:solidFill>
                            <a:srgbClr val="002060"/>
                          </a:solidFill>
                          <a:latin typeface="Calibri"/>
                          <a:ea typeface="Calibri"/>
                          <a:cs typeface="Times New Roman"/>
                        </a:rPr>
                        <a:t>أبعاد التوعية الأمنية المنشودة</a:t>
                      </a:r>
                      <a:endParaRPr lang="en-US" sz="2800" dirty="0">
                        <a:solidFill>
                          <a:srgbClr val="00206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214283" y="1500175"/>
          <a:ext cx="8715436" cy="5120640"/>
        </p:xfrm>
        <a:graphic>
          <a:graphicData uri="http://schemas.openxmlformats.org/drawingml/2006/table">
            <a:tbl>
              <a:tblPr/>
              <a:tblGrid>
                <a:gridCol w="6361029"/>
                <a:gridCol w="2354407"/>
              </a:tblGrid>
              <a:tr h="522925">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16- عرض أنشطة تهتم بإحياء التراث الحضاري العربي ومدي ارتباطه بواقع الأمة.</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Low">
                        <a:lnSpc>
                          <a:spcPct val="150000"/>
                        </a:lnSpc>
                        <a:spcBef>
                          <a:spcPts val="0"/>
                        </a:spcBef>
                        <a:spcAft>
                          <a:spcPts val="0"/>
                        </a:spcAft>
                      </a:pPr>
                      <a:endParaRPr lang="en-US" sz="2800" b="1" dirty="0">
                        <a:solidFill>
                          <a:srgbClr val="002060"/>
                        </a:solidFill>
                        <a:latin typeface="Calibri"/>
                        <a:ea typeface="Times New Roman"/>
                        <a:cs typeface="+mj-cs"/>
                      </a:endParaRPr>
                    </a:p>
                    <a:p>
                      <a:pPr marL="0" marR="0" algn="justLow">
                        <a:lnSpc>
                          <a:spcPct val="150000"/>
                        </a:lnSpc>
                        <a:spcBef>
                          <a:spcPts val="0"/>
                        </a:spcBef>
                        <a:spcAft>
                          <a:spcPts val="0"/>
                        </a:spcAft>
                      </a:pPr>
                      <a:r>
                        <a:rPr lang="ar-SA" sz="2800" b="1" dirty="0">
                          <a:solidFill>
                            <a:srgbClr val="002060"/>
                          </a:solidFill>
                          <a:latin typeface="Calibri"/>
                          <a:ea typeface="Calibri"/>
                          <a:cs typeface="+mj-cs"/>
                        </a:rPr>
                        <a:t>سادساً -  التوعية تجاه أمن وسلامة </a:t>
                      </a:r>
                      <a:r>
                        <a:rPr lang="ar-SA" sz="2800" b="1" dirty="0" smtClean="0">
                          <a:solidFill>
                            <a:srgbClr val="002060"/>
                          </a:solidFill>
                          <a:latin typeface="Calibri"/>
                          <a:ea typeface="Calibri"/>
                          <a:cs typeface="+mj-cs"/>
                        </a:rPr>
                        <a:t>الوطن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850">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17- تقديم </a:t>
                      </a:r>
                      <a:r>
                        <a:rPr lang="ar-SA" sz="2800" b="1" dirty="0">
                          <a:solidFill>
                            <a:srgbClr val="002060"/>
                          </a:solidFill>
                          <a:latin typeface="Calibri"/>
                          <a:ea typeface="Times New Roman"/>
                          <a:cs typeface="+mj-cs"/>
                        </a:rPr>
                        <a:t>كتيبات وعرض أفلام عن دور أجهزة الأمن وأساليب تعاون الطلاب معها لتحقيق الأمن المجتمعي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045850">
                <a:tc>
                  <a:txBody>
                    <a:bodyPr/>
                    <a:lstStyle/>
                    <a:p>
                      <a:pPr marL="0" marR="0" algn="justLow" rtl="1">
                        <a:lnSpc>
                          <a:spcPct val="150000"/>
                        </a:lnSpc>
                        <a:spcBef>
                          <a:spcPts val="0"/>
                        </a:spcBef>
                        <a:spcAft>
                          <a:spcPts val="0"/>
                        </a:spcAft>
                      </a:pPr>
                      <a:r>
                        <a:rPr lang="ar-SA" sz="2800" b="1" dirty="0">
                          <a:solidFill>
                            <a:srgbClr val="002060"/>
                          </a:solidFill>
                          <a:latin typeface="Calibri"/>
                          <a:ea typeface="Calibri"/>
                          <a:cs typeface="+mj-cs"/>
                        </a:rPr>
                        <a:t>18- إقامة شراكة مع الأجهزة الأمنية من أجل </a:t>
                      </a:r>
                      <a:r>
                        <a:rPr lang="ar-SA" sz="2800" b="1" dirty="0">
                          <a:solidFill>
                            <a:srgbClr val="002060"/>
                          </a:solidFill>
                          <a:latin typeface="Calibri"/>
                          <a:ea typeface="Times New Roman"/>
                          <a:cs typeface="+mj-cs"/>
                        </a:rPr>
                        <a:t>إتاحة الفرصة للطلاب من أجل العمل أثناء الإجازة الصيفية فى تنظيم المرور مع ارتدائهم زياً انضباطياً ، تحت إشراف الأمن .</a:t>
                      </a:r>
                      <a:endParaRPr lang="en-US" sz="2800" b="1" dirty="0">
                        <a:solidFill>
                          <a:srgbClr val="002060"/>
                        </a:solidFill>
                        <a:latin typeface="Calibri"/>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65538" name="Picture 2" descr="C:\Program Files (x86)\Microsoft Office\MEDIA\CAGCAT10\j0301050.wmf"/>
          <p:cNvPicPr>
            <a:picLocks noChangeAspect="1" noChangeArrowheads="1"/>
          </p:cNvPicPr>
          <p:nvPr/>
        </p:nvPicPr>
        <p:blipFill>
          <a:blip r:embed="rId3"/>
          <a:srcRect/>
          <a:stretch>
            <a:fillRect/>
          </a:stretch>
        </p:blipFill>
        <p:spPr bwMode="auto">
          <a:xfrm>
            <a:off x="7000892" y="4214818"/>
            <a:ext cx="1820570" cy="1340510"/>
          </a:xfrm>
          <a:prstGeom prst="rect">
            <a:avLst/>
          </a:prstGeom>
          <a:noFill/>
        </p:spPr>
      </p:pic>
    </p:spTree>
  </p:cSld>
  <p:clrMapOvr>
    <a:masterClrMapping/>
  </p:clrMapOvr>
  <p:transition spd="slow">
    <p:sndAc>
      <p:stSnd>
        <p:snd r:embed="rId2" name="explode.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428604"/>
            <a:ext cx="88582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وقد حاولت الدراسة الإجابة عن التساؤلين البحثيين التاليين: </a:t>
            </a:r>
            <a:endParaRPr kumimoji="0" lang="en-US" sz="4400" b="1" i="0" u="none" strike="noStrike" cap="none" normalizeH="0" baseline="0" dirty="0" smtClean="0">
              <a:ln>
                <a:noFill/>
              </a:ln>
              <a:solidFill>
                <a:srgbClr val="002060"/>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أ - ما أبعاد التوعية الأمنية المنشودة بين الطلاب بمدارس التعليم العام في مختلف المناطق </a:t>
            </a:r>
            <a:r>
              <a:rPr kumimoji="0" lang="ar-EG" sz="4400" b="1" i="0" u="none" strike="noStrike" cap="none" normalizeH="0" baseline="0" dirty="0" smtClean="0">
                <a:ln>
                  <a:noFill/>
                </a:ln>
                <a:solidFill>
                  <a:srgbClr val="002060"/>
                </a:solidFill>
                <a:effectLst/>
                <a:latin typeface="Times New Roman" pitchFamily="18" charset="0"/>
                <a:ea typeface="Times New Roman" pitchFamily="18" charset="0"/>
                <a:cs typeface="+mj-cs"/>
              </a:rPr>
              <a:t>بالوطن العربي</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en-US" sz="4400" b="1" i="0" u="none" strike="noStrike" cap="none" normalizeH="0" baseline="0" dirty="0" smtClean="0">
              <a:ln>
                <a:noFill/>
              </a:ln>
              <a:solidFill>
                <a:srgbClr val="002060"/>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ب- ما مظاهر الثقافة التنظيمية المدرسية المطلوبة في تحقيق أبعاد التوعية الأمنية المنشودة بين الطلاب بمدارس التعليم العام في مختلف المناطق </a:t>
            </a:r>
            <a:r>
              <a:rPr kumimoji="0" lang="ar-EG" sz="4400" b="1" i="0" u="none" strike="noStrike" cap="none" normalizeH="0" baseline="0" dirty="0" smtClean="0">
                <a:ln>
                  <a:noFill/>
                </a:ln>
                <a:solidFill>
                  <a:srgbClr val="002060"/>
                </a:solidFill>
                <a:effectLst/>
                <a:latin typeface="Times New Roman" pitchFamily="18" charset="0"/>
                <a:ea typeface="Times New Roman" pitchFamily="18" charset="0"/>
                <a:cs typeface="+mj-cs"/>
              </a:rPr>
              <a:t>العربية</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ar-SA" sz="4400" b="1" i="0" u="none" strike="noStrike" cap="none" normalizeH="0" baseline="0" dirty="0" smtClean="0">
              <a:ln>
                <a:noFill/>
              </a:ln>
              <a:solidFill>
                <a:srgbClr val="002060"/>
              </a:solidFill>
              <a:effectLst/>
              <a:latin typeface="Arial" pitchFamily="34" charset="0"/>
              <a:cs typeface="+mj-cs"/>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12</a:t>
            </a:fld>
            <a:endParaRPr lang="ar-SA" dirty="0"/>
          </a:p>
        </p:txBody>
      </p:sp>
      <p:pic>
        <p:nvPicPr>
          <p:cNvPr id="2050" name="Picture 2" descr="C:\Program Files (x86)\Microsoft Office\MEDIA\CAGCAT10\j0300520.gif"/>
          <p:cNvPicPr>
            <a:picLocks noChangeAspect="1" noChangeArrowheads="1" noCrop="1"/>
          </p:cNvPicPr>
          <p:nvPr/>
        </p:nvPicPr>
        <p:blipFill>
          <a:blip r:embed="rId3"/>
          <a:srcRect/>
          <a:stretch>
            <a:fillRect/>
          </a:stretch>
        </p:blipFill>
        <p:spPr bwMode="auto">
          <a:xfrm>
            <a:off x="785786" y="1214422"/>
            <a:ext cx="1857388" cy="714380"/>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120</a:t>
            </a:fld>
            <a:endParaRPr lang="ar-SA" dirty="0"/>
          </a:p>
        </p:txBody>
      </p:sp>
      <p:sp>
        <p:nvSpPr>
          <p:cNvPr id="140289" name="Rectangle 1"/>
          <p:cNvSpPr>
            <a:spLocks noChangeArrowheads="1"/>
          </p:cNvSpPr>
          <p:nvPr/>
        </p:nvSpPr>
        <p:spPr bwMode="auto">
          <a:xfrm>
            <a:off x="1500166" y="2071678"/>
            <a:ext cx="657229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002060"/>
                </a:solidFill>
                <a:effectLst/>
                <a:latin typeface="Times New Roman" pitchFamily="18" charset="0"/>
                <a:ea typeface="Times New Roman" pitchFamily="18" charset="0"/>
                <a:cs typeface="+mj-cs"/>
              </a:rPr>
              <a:t>توصيات الدراسة</a:t>
            </a:r>
            <a:r>
              <a:rPr kumimoji="0" lang="en-US" sz="54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endParaRPr kumimoji="0" lang="en-US" sz="5400" b="1" i="0" u="none" strike="noStrike" cap="none" normalizeH="0" baseline="0" dirty="0" smtClean="0">
              <a:ln>
                <a:noFill/>
              </a:ln>
              <a:solidFill>
                <a:srgbClr val="002060"/>
              </a:solidFill>
              <a:effectLst/>
              <a:latin typeface="Arial" pitchFamily="34" charset="0"/>
              <a:ea typeface="Times New Roman" pitchFamily="18" charset="0"/>
              <a:cs typeface="+mj-cs"/>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توصي الدراسة الحالية</a:t>
            </a:r>
            <a:r>
              <a:rPr kumimoji="0" lang="en-US" sz="4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بما يلي</a:t>
            </a:r>
            <a:endParaRPr kumimoji="0" lang="en-US" sz="4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4514" name="Picture 2" descr="C:\Program Files (x86)\Microsoft Office\MEDIA\CAGCAT10\j0301076.wmf"/>
          <p:cNvPicPr>
            <a:picLocks noChangeAspect="1" noChangeArrowheads="1"/>
          </p:cNvPicPr>
          <p:nvPr/>
        </p:nvPicPr>
        <p:blipFill>
          <a:blip r:embed="rId3"/>
          <a:srcRect/>
          <a:stretch>
            <a:fillRect/>
          </a:stretch>
        </p:blipFill>
        <p:spPr bwMode="auto">
          <a:xfrm>
            <a:off x="3714744" y="4071942"/>
            <a:ext cx="1828800" cy="1828800"/>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121</a:t>
            </a:fld>
            <a:endParaRPr lang="ar-SA" dirty="0"/>
          </a:p>
        </p:txBody>
      </p:sp>
      <p:sp>
        <p:nvSpPr>
          <p:cNvPr id="141313" name="Rectangle 1"/>
          <p:cNvSpPr>
            <a:spLocks noChangeArrowheads="1"/>
          </p:cNvSpPr>
          <p:nvPr/>
        </p:nvSpPr>
        <p:spPr bwMode="auto">
          <a:xfrm>
            <a:off x="142844" y="357166"/>
            <a:ext cx="90011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1-</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نشر الوعي والمعارف عن الثقافة التنظيمية بشكل عام ، وإبراز مظاهرها التي تحقق أبعاد التوعية</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الأمنية المنشودة لدي المعلمين والطلاب وكافة العاملين بالبيئات المدرسية</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endParaRPr kumimoji="0" lang="en-US" sz="3600" b="0" i="0" u="none" strike="noStrike" cap="none" normalizeH="0" baseline="0" dirty="0" smtClean="0">
              <a:ln>
                <a:noFill/>
              </a:ln>
              <a:solidFill>
                <a:srgbClr val="002060"/>
              </a:solidFill>
              <a:effectLst/>
              <a:latin typeface="Arial" pitchFamily="34" charset="0"/>
              <a:cs typeface="+mj-cs"/>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2-</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تدريب جماعات العمل بالبيئات المدرسية علي محددات الثقافة التنظيمية وعناصرها وأبعادها</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المختلفة لتحقيق أهداف التوعية الأمنية</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  </a:t>
            </a:r>
            <a:endParaRPr kumimoji="0" lang="en-US" sz="3600" b="0" i="0" u="none" strike="noStrike" cap="none" normalizeH="0" baseline="0" dirty="0" smtClean="0">
              <a:ln>
                <a:noFill/>
              </a:ln>
              <a:solidFill>
                <a:srgbClr val="002060"/>
              </a:solidFill>
              <a:effectLst/>
              <a:latin typeface="Arial" pitchFamily="34" charset="0"/>
              <a:cs typeface="+mj-cs"/>
            </a:endParaRPr>
          </a:p>
          <a:p>
            <a:pPr lvl="0" algn="just" eaLnBrk="0" fontAlgn="base" hangingPunct="0">
              <a:spcBef>
                <a:spcPct val="0"/>
              </a:spcBef>
              <a:spcAft>
                <a:spcPct val="0"/>
              </a:spcAf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3-</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تصميم برامج وتدريبات صفية بهدف نشر قيم العمل التعاوني من أجل تنمية أبعاد الوعي الأمني</a:t>
            </a:r>
            <a:r>
              <a:rPr lang="en-US" sz="3600" b="1" dirty="0" smtClean="0">
                <a:solidFill>
                  <a:srgbClr val="002060"/>
                </a:solidFill>
                <a:latin typeface="Times New Roman" pitchFamily="18" charset="0"/>
                <a:ea typeface="Times New Roman" pitchFamily="18" charset="0"/>
                <a:cs typeface="+mj-cs"/>
              </a:rPr>
              <a:t> </a:t>
            </a:r>
            <a:r>
              <a:rPr lang="ar-SA" sz="3600" b="1" dirty="0" smtClean="0">
                <a:solidFill>
                  <a:srgbClr val="002060"/>
                </a:solidFill>
                <a:latin typeface="Times New Roman" pitchFamily="18" charset="0"/>
                <a:ea typeface="Times New Roman" pitchFamily="18" charset="0"/>
                <a:cs typeface="+mj-cs"/>
              </a:rPr>
              <a:t>التي تُدعم الأمن والأمان المجتمعي</a:t>
            </a:r>
            <a:r>
              <a:rPr lang="en-US" sz="3600" b="1" dirty="0" smtClean="0">
                <a:solidFill>
                  <a:srgbClr val="002060"/>
                </a:solidFill>
                <a:latin typeface="Times New Roman" pitchFamily="18" charset="0"/>
                <a:ea typeface="Times New Roman" pitchFamily="18" charset="0"/>
                <a:cs typeface="+mj-cs"/>
              </a:rPr>
              <a:t> . </a:t>
            </a:r>
            <a:endParaRPr kumimoji="0" lang="en-US" sz="3600" b="0" i="0" u="none" strike="noStrike" cap="none" normalizeH="0" baseline="0" dirty="0" smtClean="0">
              <a:ln>
                <a:noFill/>
              </a:ln>
              <a:solidFill>
                <a:srgbClr val="002060"/>
              </a:solidFill>
              <a:effectLst/>
              <a:latin typeface="Arial" pitchFamily="34" charset="0"/>
              <a:cs typeface="+mj-cs"/>
            </a:endParaRPr>
          </a:p>
        </p:txBody>
      </p:sp>
      <p:pic>
        <p:nvPicPr>
          <p:cNvPr id="63490" name="Picture 2" descr="C:\Program Files (x86)\Microsoft Office\MEDIA\CAGCAT10\j0300520.gif"/>
          <p:cNvPicPr>
            <a:picLocks noChangeAspect="1" noChangeArrowheads="1" noCrop="1"/>
          </p:cNvPicPr>
          <p:nvPr/>
        </p:nvPicPr>
        <p:blipFill>
          <a:blip r:embed="rId3"/>
          <a:srcRect/>
          <a:stretch>
            <a:fillRect/>
          </a:stretch>
        </p:blipFill>
        <p:spPr bwMode="auto">
          <a:xfrm>
            <a:off x="3500430" y="5214950"/>
            <a:ext cx="952500" cy="819150"/>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122</a:t>
            </a:fld>
            <a:endParaRPr lang="ar-SA" dirty="0"/>
          </a:p>
        </p:txBody>
      </p:sp>
      <p:sp>
        <p:nvSpPr>
          <p:cNvPr id="142337" name="Rectangle 1"/>
          <p:cNvSpPr>
            <a:spLocks noChangeArrowheads="1"/>
          </p:cNvSpPr>
          <p:nvPr/>
        </p:nvSpPr>
        <p:spPr bwMode="auto">
          <a:xfrm>
            <a:off x="500034" y="500042"/>
            <a:ext cx="828680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73425" algn="l"/>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73425" algn="l"/>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4- إعادة تأهيل المعلمين أمنياً من أجل أن تصبح البيئة المدرسية فعالة في التوعية الأمنية</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لدي الطلاب بمدارس التعليم العام في المجتمع </a:t>
            </a:r>
            <a:r>
              <a:rPr kumimoji="0" lang="ar-EG" sz="2800" b="1" i="0" u="none" strike="noStrike" cap="none" normalizeH="0" baseline="0" dirty="0" smtClean="0">
                <a:ln>
                  <a:noFill/>
                </a:ln>
                <a:solidFill>
                  <a:srgbClr val="002060"/>
                </a:solidFill>
                <a:effectLst/>
                <a:latin typeface="Times New Roman" pitchFamily="18" charset="0"/>
                <a:ea typeface="Times New Roman" pitchFamily="18" charset="0"/>
                <a:cs typeface="+mj-cs"/>
              </a:rPr>
              <a:t>العربي</a:t>
            </a:r>
            <a:endParaRPr kumimoji="0" lang="en-US" sz="2800" b="0" i="0" u="none" strike="noStrike" cap="none" normalizeH="0" baseline="0" dirty="0" smtClean="0">
              <a:ln>
                <a:noFill/>
              </a:ln>
              <a:solidFill>
                <a:srgbClr val="002060"/>
              </a:solidFill>
              <a:effectLst/>
              <a:latin typeface="Arial" pitchFamily="34" charset="0"/>
              <a:cs typeface="+mj-cs"/>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endParaRPr kumimoji="0" lang="en-US" sz="2800" b="0" i="0" u="none" strike="noStrike" cap="none" normalizeH="0" baseline="0" dirty="0" smtClean="0">
              <a:ln>
                <a:noFill/>
              </a:ln>
              <a:solidFill>
                <a:srgbClr val="002060"/>
              </a:solidFill>
              <a:effectLst/>
              <a:latin typeface="Arial" pitchFamily="34" charset="0"/>
              <a:cs typeface="+mj-cs"/>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5-</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إقامة شراكة مع كليات التربية من أجل إعداد برامج تدريبية ، وإقامة ورش عمل موجهة لكافة</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العاملين والطلاب بالبيئات المدرسية بهدف التعريف بمظاهر الثقافة التنظيمية ومداخل استخدامها</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في تحقيق أبعاد التوعية الأمنية المنشودة في المجتمع </a:t>
            </a:r>
            <a:r>
              <a:rPr kumimoji="0" lang="ar-EG" sz="2800" b="1" i="0" u="none" strike="noStrike" cap="none" normalizeH="0" baseline="0" dirty="0" smtClean="0">
                <a:ln>
                  <a:noFill/>
                </a:ln>
                <a:solidFill>
                  <a:srgbClr val="002060"/>
                </a:solidFill>
                <a:effectLst/>
                <a:latin typeface="Times New Roman" pitchFamily="18" charset="0"/>
                <a:ea typeface="Times New Roman" pitchFamily="18" charset="0"/>
                <a:cs typeface="+mj-cs"/>
              </a:rPr>
              <a:t>العربي</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en-US" sz="2800" b="0" i="0" u="none" strike="noStrike" cap="none" normalizeH="0" baseline="0" dirty="0" smtClean="0">
              <a:ln>
                <a:noFill/>
              </a:ln>
              <a:solidFill>
                <a:srgbClr val="002060"/>
              </a:solidFill>
              <a:effectLst/>
              <a:latin typeface="Arial" pitchFamily="34" charset="0"/>
              <a:cs typeface="+mj-cs"/>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endParaRPr kumimoji="0" lang="en-US" sz="2800" b="0" i="0" u="none" strike="noStrike" cap="none" normalizeH="0" baseline="0" dirty="0" smtClean="0">
              <a:ln>
                <a:noFill/>
              </a:ln>
              <a:solidFill>
                <a:srgbClr val="002060"/>
              </a:solidFill>
              <a:effectLst/>
              <a:latin typeface="Arial" pitchFamily="34" charset="0"/>
              <a:cs typeface="+mj-cs"/>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6- إعداد كتيبات تعالج المداخل الرئيسة المؤدية إلي توفير الأمن والأمان المجتمعي ، توزع علي</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  </a:t>
            </a:r>
            <a:r>
              <a:rPr kumimoji="0" lang="ar-SA" sz="2800" b="1" i="0" u="none" strike="noStrike" cap="none" normalizeH="0" baseline="0" dirty="0" smtClean="0">
                <a:ln>
                  <a:noFill/>
                </a:ln>
                <a:solidFill>
                  <a:srgbClr val="002060"/>
                </a:solidFill>
                <a:effectLst/>
                <a:latin typeface="Times New Roman" pitchFamily="18" charset="0"/>
                <a:ea typeface="Times New Roman" pitchFamily="18" charset="0"/>
                <a:cs typeface="+mj-cs"/>
              </a:rPr>
              <a:t>الطلاب والعاملين بالبيئات المدرسية ، مما يحقق التدعيم المطلوب لتحقيق الأبعاد الأمنية المنشودة</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en-US" sz="2800" b="0" i="0" u="none" strike="noStrike" cap="none" normalizeH="0" baseline="0" dirty="0" smtClean="0">
              <a:ln>
                <a:noFill/>
              </a:ln>
              <a:solidFill>
                <a:srgbClr val="002060"/>
              </a:solidFill>
              <a:effectLst/>
              <a:latin typeface="Arial" pitchFamily="34" charset="0"/>
              <a:cs typeface="+mj-cs"/>
            </a:endParaRPr>
          </a:p>
          <a:p>
            <a:pPr marL="0" marR="0" lvl="0" indent="0" algn="justLow" defTabSz="914400" eaLnBrk="0" fontAlgn="base" latinLnBrk="0" hangingPunct="0">
              <a:lnSpc>
                <a:spcPct val="100000"/>
              </a:lnSpc>
              <a:spcBef>
                <a:spcPct val="0"/>
              </a:spcBef>
              <a:spcAft>
                <a:spcPct val="0"/>
              </a:spcAft>
              <a:buClrTx/>
              <a:buSzTx/>
              <a:buFontTx/>
              <a:buNone/>
              <a:tabLst>
                <a:tab pos="3273425" algn="l"/>
              </a:tabLst>
            </a:pPr>
            <a:endParaRPr kumimoji="0" lang="en-US" sz="2800" b="0" i="0" u="none" strike="noStrike" cap="none" normalizeH="0" baseline="0" dirty="0" smtClean="0">
              <a:ln>
                <a:noFill/>
              </a:ln>
              <a:solidFill>
                <a:srgbClr val="002060"/>
              </a:solidFill>
              <a:effectLst/>
              <a:latin typeface="Arial" pitchFamily="34" charset="0"/>
              <a:cs typeface="+mj-cs"/>
            </a:endParaRPr>
          </a:p>
        </p:txBody>
      </p:sp>
      <p:pic>
        <p:nvPicPr>
          <p:cNvPr id="62466" name="Picture 2" descr="C:\Program Files (x86)\Microsoft Office\MEDIA\CAGCAT10\j0300840.wmf"/>
          <p:cNvPicPr>
            <a:picLocks noChangeAspect="1" noChangeArrowheads="1"/>
          </p:cNvPicPr>
          <p:nvPr/>
        </p:nvPicPr>
        <p:blipFill>
          <a:blip r:embed="rId4"/>
          <a:srcRect/>
          <a:stretch>
            <a:fillRect/>
          </a:stretch>
        </p:blipFill>
        <p:spPr bwMode="auto">
          <a:xfrm>
            <a:off x="214282" y="5728777"/>
            <a:ext cx="1428760" cy="843496"/>
          </a:xfrm>
          <a:prstGeom prst="rect">
            <a:avLst/>
          </a:prstGeom>
          <a:noFill/>
        </p:spPr>
      </p:pic>
      <p:pic>
        <p:nvPicPr>
          <p:cNvPr id="5" name="j0214098.wav">
            <a:hlinkClick r:id="" action="ppaction://media"/>
          </p:cNvPr>
          <p:cNvPicPr>
            <a:picLocks noRot="1" noChangeAspect="1"/>
          </p:cNvPicPr>
          <p:nvPr>
            <a:wavAudioFile r:embed="rId1" name="j0214098.wav"/>
          </p:nvPr>
        </p:nvPicPr>
        <p:blipFill>
          <a:blip r:embed="rId5"/>
          <a:stretch>
            <a:fillRect/>
          </a:stretch>
        </p:blipFill>
        <p:spPr>
          <a:xfrm>
            <a:off x="2143108" y="6072206"/>
            <a:ext cx="304800" cy="304800"/>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إن التوعية تدور حول الحَفظَ  والفَهِم والقَبِول ، ومن ثم فهي نتاج فكري من نواتج التربية. وهذا النتاج الفكري يعبر عن المفاهيم والمعاني التي تكمن خلف مظاهر السلوك البشري ، فما من سلوك إلا ويعبر عن مفهوم ما أو فهم ما أو قبول الفرد لنتاج فكري ما قد يكون الفرد علي وعي به وقد لا يكون .</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13</a:t>
            </a:fld>
            <a:endParaRPr lang="ar-SA" dirty="0"/>
          </a:p>
        </p:txBody>
      </p:sp>
      <p:pic>
        <p:nvPicPr>
          <p:cNvPr id="10242" name="Picture 2" descr="C:\Program Files (x86)\Microsoft Office\MEDIA\CAGCAT10\j0088542.wmf"/>
          <p:cNvPicPr>
            <a:picLocks noChangeAspect="1" noChangeArrowheads="1"/>
          </p:cNvPicPr>
          <p:nvPr/>
        </p:nvPicPr>
        <p:blipFill>
          <a:blip r:embed="rId3"/>
          <a:srcRect/>
          <a:stretch>
            <a:fillRect/>
          </a:stretch>
        </p:blipFill>
        <p:spPr bwMode="auto">
          <a:xfrm>
            <a:off x="1857356" y="5072074"/>
            <a:ext cx="4560113" cy="576072"/>
          </a:xfrm>
          <a:prstGeom prst="rect">
            <a:avLst/>
          </a:prstGeom>
          <a:noFill/>
        </p:spPr>
      </p:pic>
    </p:spTree>
  </p:cSld>
  <p:clrMapOvr>
    <a:masterClrMapping/>
  </p:clrMapOvr>
  <p:transition spd="slow">
    <p:sndAc>
      <p:stSnd loop="1">
        <p:snd r:embed="rId2" name="applause.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47864"/>
          </a:xfrm>
          <a:prstGeom prst="rect">
            <a:avLst/>
          </a:prstGeom>
        </p:spPr>
        <p:txBody>
          <a:bodyPr wrap="square">
            <a:spAutoFit/>
          </a:bodyPr>
          <a:lstStyle/>
          <a:p>
            <a:pPr algn="just"/>
            <a:r>
              <a:rPr lang="ar-SA" sz="4000" b="1" dirty="0" smtClean="0">
                <a:solidFill>
                  <a:srgbClr val="002060"/>
                </a:solidFill>
              </a:rPr>
              <a:t>   أما الأمن فيُمثل مجموعة الإجراءات والنظم التي تحقق السلامة والطمأنينة والحماية والحرية وغيرها للفرد والمجتمع معاً، وهناك رأي يشير إلى أن الأمن يمثل التدابير الكفيلة بحفظ النظام السائر على سنن الله وضبط العلاقة بين الناس على نحو عادل ومتوازن، حتى ينخرط المواطنون جميعاً فى خدمة الأهداف والغايات المشتركة دون تثبيط أو إزعاج</a:t>
            </a:r>
            <a:r>
              <a:rPr lang="ar-EG" sz="4000" b="1" dirty="0" smtClean="0">
                <a:solidFill>
                  <a:srgbClr val="002060"/>
                </a:solidFill>
              </a:rPr>
              <a:t>. </a:t>
            </a:r>
            <a:r>
              <a:rPr lang="ar-SA" sz="4000" b="1" dirty="0" smtClean="0">
                <a:solidFill>
                  <a:srgbClr val="002060"/>
                </a:solidFill>
              </a:rPr>
              <a:t>كما ي</a:t>
            </a:r>
            <a:r>
              <a:rPr lang="ar-EG" sz="4000" b="1" dirty="0" smtClean="0">
                <a:solidFill>
                  <a:srgbClr val="002060"/>
                </a:solidFill>
              </a:rPr>
              <a:t>ُ</a:t>
            </a:r>
            <a:r>
              <a:rPr lang="ar-SA" sz="4000" b="1" dirty="0" smtClean="0">
                <a:solidFill>
                  <a:srgbClr val="002060"/>
                </a:solidFill>
              </a:rPr>
              <a:t>شير مفهوم الأمن إلى أنه مفهوم شامل يشمل أبعاداً عديدة : أمنية واجتماعية واقتصادية ، تتصل بحقوق الإنسان والتنوع ال</a:t>
            </a:r>
            <a:r>
              <a:rPr lang="ar-EG" sz="4000" b="1" dirty="0" smtClean="0">
                <a:solidFill>
                  <a:srgbClr val="002060"/>
                </a:solidFill>
              </a:rPr>
              <a:t>ث</a:t>
            </a:r>
            <a:r>
              <a:rPr lang="ar-SA" sz="4000" b="1" dirty="0" smtClean="0">
                <a:solidFill>
                  <a:srgbClr val="002060"/>
                </a:solidFill>
              </a:rPr>
              <a:t>قافي لتحقيق هدف مشترك فى المجتمع</a:t>
            </a:r>
            <a:endParaRPr lang="en-US" sz="4000" b="1"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14</a:t>
            </a:fld>
            <a:endParaRPr lang="ar-SA" dirty="0"/>
          </a:p>
        </p:txBody>
      </p:sp>
      <p:pic>
        <p:nvPicPr>
          <p:cNvPr id="11266" name="Picture 2" descr="C:\Program Files (x86)\Microsoft Office\MEDIA\CAGCAT10\j0090386.wmf"/>
          <p:cNvPicPr>
            <a:picLocks noChangeAspect="1" noChangeArrowheads="1"/>
          </p:cNvPicPr>
          <p:nvPr/>
        </p:nvPicPr>
        <p:blipFill>
          <a:blip r:embed="rId3"/>
          <a:srcRect/>
          <a:stretch>
            <a:fillRect/>
          </a:stretch>
        </p:blipFill>
        <p:spPr bwMode="auto">
          <a:xfrm>
            <a:off x="0" y="6095305"/>
            <a:ext cx="2285984" cy="405530"/>
          </a:xfrm>
          <a:prstGeom prst="rect">
            <a:avLst/>
          </a:prstGeom>
          <a:noFill/>
        </p:spPr>
      </p:pic>
    </p:spTree>
  </p:cSld>
  <p:clrMapOvr>
    <a:masterClrMapping/>
  </p:clrMapOvr>
  <p:transition>
    <p:sndAc>
      <p:stSnd>
        <p:snd r:embed="rId2" name="bomb.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929718" cy="4524315"/>
          </a:xfrm>
          <a:prstGeom prst="rect">
            <a:avLst/>
          </a:prstGeom>
        </p:spPr>
        <p:txBody>
          <a:bodyPr wrap="square">
            <a:spAutoFit/>
          </a:bodyPr>
          <a:lstStyle/>
          <a:p>
            <a:pPr lvl="0" algn="justLow" fontAlgn="base">
              <a:spcBef>
                <a:spcPct val="0"/>
              </a:spcBef>
              <a:spcAft>
                <a:spcPct val="0"/>
              </a:spcAft>
            </a:pPr>
            <a:r>
              <a:rPr lang="ar-SA" sz="4800" b="1" dirty="0" smtClean="0">
                <a:solidFill>
                  <a:srgbClr val="002060"/>
                </a:solidFill>
                <a:latin typeface="Times New Roman" pitchFamily="18" charset="0"/>
                <a:ea typeface="Times New Roman" pitchFamily="18" charset="0"/>
                <a:cs typeface="Times New Roman" pitchFamily="18" charset="0"/>
              </a:rPr>
              <a:t>  إن</a:t>
            </a:r>
            <a:r>
              <a:rPr lang="ar-EG" sz="4800" b="1" dirty="0" smtClean="0">
                <a:solidFill>
                  <a:srgbClr val="002060"/>
                </a:solidFill>
                <a:latin typeface="Times New Roman" pitchFamily="18" charset="0"/>
                <a:ea typeface="Times New Roman" pitchFamily="18" charset="0"/>
                <a:cs typeface="Times New Roman" pitchFamily="18" charset="0"/>
              </a:rPr>
              <a:t>َّ</a:t>
            </a:r>
            <a:r>
              <a:rPr lang="ar-SA" sz="4800" b="1" dirty="0" smtClean="0">
                <a:solidFill>
                  <a:srgbClr val="002060"/>
                </a:solidFill>
                <a:latin typeface="Times New Roman" pitchFamily="18" charset="0"/>
                <a:ea typeface="Times New Roman" pitchFamily="18" charset="0"/>
                <a:cs typeface="Times New Roman" pitchFamily="18" charset="0"/>
              </a:rPr>
              <a:t> الأمن يمثل عنصراً من عناصر التنمية البشرية فى منظورها الشامل، وأنه من الحاجات الأساسية لرفع مستوى المعيشة وتحسين نوعية الحياة والوقوف ضد أية هيمنة أياً كانت مصادرها الداخلية أو الخارجية . </a:t>
            </a:r>
            <a:endParaRPr lang="ar-SA" sz="4800" dirty="0" smtClean="0">
              <a:solidFill>
                <a:srgbClr val="00206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15</a:t>
            </a:fld>
            <a:endParaRPr lang="ar-SA" dirty="0"/>
          </a:p>
        </p:txBody>
      </p:sp>
      <p:pic>
        <p:nvPicPr>
          <p:cNvPr id="12292" name="Picture 4" descr="C:\Program Files (x86)\Microsoft Office\MEDIA\CAGCAT10\j0183328.wmf"/>
          <p:cNvPicPr>
            <a:picLocks noChangeAspect="1" noChangeArrowheads="1"/>
          </p:cNvPicPr>
          <p:nvPr/>
        </p:nvPicPr>
        <p:blipFill>
          <a:blip r:embed="rId3"/>
          <a:srcRect/>
          <a:stretch>
            <a:fillRect/>
          </a:stretch>
        </p:blipFill>
        <p:spPr bwMode="auto">
          <a:xfrm>
            <a:off x="214282" y="3714752"/>
            <a:ext cx="5260688" cy="2428892"/>
          </a:xfrm>
          <a:prstGeom prst="rect">
            <a:avLst/>
          </a:prstGeom>
          <a:noFill/>
        </p:spPr>
      </p:pic>
    </p:spTree>
  </p:cSld>
  <p:clrMapOvr>
    <a:masterClrMapping/>
  </p:clrMapOvr>
  <p:transition spd="slow">
    <p:sndAc>
      <p:stSnd>
        <p:snd r:embed="rId2" name="camera.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a:t>
            </a:r>
            <a:r>
              <a:rPr kumimoji="0" lang="ar-SA" sz="4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تُعرف الدراسة الحالية مفهوم التوعية الأمنية علي أنها إدراك الفرد للظروف المحيطة به ، بداية من إدراكه بصحة جسده ، وتعامله مع الآخرين ومدركاته الفكرية والثقافية ، إلي جانب إدراكه للموضوعات التي تمس حقوق المواطنين وسلامة الوطن  .</a:t>
            </a:r>
            <a:endParaRPr kumimoji="0" lang="ar-SA" sz="4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16</a:t>
            </a:fld>
            <a:endParaRPr lang="ar-SA" dirty="0"/>
          </a:p>
        </p:txBody>
      </p:sp>
      <p:pic>
        <p:nvPicPr>
          <p:cNvPr id="13314" name="Picture 2" descr="C:\Program Files (x86)\Microsoft Office\MEDIA\CAGCAT10\j0187423.wmf"/>
          <p:cNvPicPr>
            <a:picLocks noChangeAspect="1" noChangeArrowheads="1"/>
          </p:cNvPicPr>
          <p:nvPr/>
        </p:nvPicPr>
        <p:blipFill>
          <a:blip r:embed="rId3"/>
          <a:srcRect/>
          <a:stretch>
            <a:fillRect/>
          </a:stretch>
        </p:blipFill>
        <p:spPr bwMode="auto">
          <a:xfrm>
            <a:off x="500035" y="4254664"/>
            <a:ext cx="3714775" cy="1674665"/>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501122" cy="5016758"/>
          </a:xfrm>
          <a:prstGeom prst="rect">
            <a:avLst/>
          </a:prstGeom>
        </p:spPr>
        <p:txBody>
          <a:bodyPr wrap="square">
            <a:spAutoFit/>
          </a:bodyPr>
          <a:lstStyle/>
          <a:p>
            <a:pPr lvl="0" algn="just" fontAlgn="base">
              <a:spcBef>
                <a:spcPct val="0"/>
              </a:spcBef>
              <a:spcAft>
                <a:spcPct val="0"/>
              </a:spcAft>
            </a:pPr>
            <a:r>
              <a:rPr lang="ar-SA" sz="4000" b="1" dirty="0" smtClean="0">
                <a:solidFill>
                  <a:srgbClr val="002060"/>
                </a:solidFill>
                <a:latin typeface="Times New Roman" pitchFamily="18" charset="0"/>
                <a:ea typeface="Times New Roman" pitchFamily="18" charset="0"/>
                <a:cs typeface="Times New Roman" pitchFamily="18" charset="0"/>
              </a:rPr>
              <a:t>إ</a:t>
            </a:r>
            <a:r>
              <a:rPr lang="ar-SA" sz="4000" b="1" dirty="0" smtClean="0">
                <a:solidFill>
                  <a:srgbClr val="002060"/>
                </a:solidFill>
                <a:latin typeface="Calibri" pitchFamily="34" charset="0"/>
                <a:ea typeface="Times New Roman" pitchFamily="18" charset="0"/>
                <a:cs typeface="Arial" pitchFamily="34" charset="0"/>
              </a:rPr>
              <a:t>ن الأمن</a:t>
            </a:r>
            <a:r>
              <a:rPr lang="ar-SA" sz="4000" b="1" dirty="0" smtClean="0">
                <a:solidFill>
                  <a:srgbClr val="002060"/>
                </a:solidFill>
                <a:latin typeface="Times New Roman" pitchFamily="18" charset="0"/>
                <a:ea typeface="Times New Roman" pitchFamily="18" charset="0"/>
                <a:cs typeface="Times New Roman" pitchFamily="18" charset="0"/>
              </a:rPr>
              <a:t> والتوعية الأمنية قضايا</a:t>
            </a:r>
            <a:r>
              <a:rPr lang="ar-SA" sz="4000" b="1" dirty="0" smtClean="0">
                <a:solidFill>
                  <a:srgbClr val="002060"/>
                </a:solidFill>
                <a:latin typeface="Calibri" pitchFamily="34" charset="0"/>
                <a:ea typeface="Times New Roman" pitchFamily="18" charset="0"/>
                <a:cs typeface="Arial" pitchFamily="34" charset="0"/>
              </a:rPr>
              <a:t> اجتماعية تمس الفرد والجماعة، وأن تحقيقه بحاجة إلى تضافر كافة الجهود والإمكانات</a:t>
            </a:r>
            <a:r>
              <a:rPr lang="ar-SA" sz="4000" b="1" dirty="0" smtClean="0">
                <a:solidFill>
                  <a:srgbClr val="002060"/>
                </a:solidFill>
                <a:latin typeface="Times New Roman" pitchFamily="18" charset="0"/>
                <a:ea typeface="Times New Roman" pitchFamily="18" charset="0"/>
                <a:cs typeface="Times New Roman" pitchFamily="18" charset="0"/>
              </a:rPr>
              <a:t> والمؤسسات المجتمعية</a:t>
            </a:r>
            <a:r>
              <a:rPr lang="ar-SA" sz="4000" b="1" dirty="0" smtClean="0">
                <a:solidFill>
                  <a:srgbClr val="002060"/>
                </a:solidFill>
                <a:latin typeface="Calibri" pitchFamily="34" charset="0"/>
                <a:ea typeface="Times New Roman" pitchFamily="18" charset="0"/>
                <a:cs typeface="Arial" pitchFamily="34" charset="0"/>
              </a:rPr>
              <a:t> ، ومن ثم فإن قضية أمن الوطن قضية محورية لكل فرد من أفراد المجتمع ولكل مؤسسة من مؤسساته، إذ أن الأمن هو السبيل إلى الاستقرار الذي لا يمكن لأمة من الأمم أن تحقق لنفسها مكاناً أو مكانة بدونه. </a:t>
            </a:r>
            <a:endParaRPr lang="ar-SA" sz="4000" dirty="0" smtClean="0">
              <a:solidFill>
                <a:srgbClr val="00206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17</a:t>
            </a:fld>
            <a:endParaRPr lang="ar-SA" dirty="0"/>
          </a:p>
        </p:txBody>
      </p:sp>
      <p:pic>
        <p:nvPicPr>
          <p:cNvPr id="14338" name="Picture 2" descr="C:\Program Files (x86)\Microsoft Office\MEDIA\CAGCAT10\j0196164.wmf"/>
          <p:cNvPicPr>
            <a:picLocks noChangeAspect="1" noChangeArrowheads="1"/>
          </p:cNvPicPr>
          <p:nvPr/>
        </p:nvPicPr>
        <p:blipFill>
          <a:blip r:embed="rId3"/>
          <a:srcRect/>
          <a:stretch>
            <a:fillRect/>
          </a:stretch>
        </p:blipFill>
        <p:spPr bwMode="auto">
          <a:xfrm>
            <a:off x="714348" y="4786322"/>
            <a:ext cx="4758336" cy="1643074"/>
          </a:xfrm>
          <a:prstGeom prst="rect">
            <a:avLst/>
          </a:prstGeom>
          <a:noFill/>
        </p:spPr>
      </p:pic>
    </p:spTree>
  </p:cSld>
  <p:clrMapOvr>
    <a:masterClrMapping/>
  </p:clrMapOvr>
  <p:transition spd="slow">
    <p:sndAc>
      <p:stSnd>
        <p:snd r:embed="rId2" name="cashreg.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18</a:t>
            </a:fld>
            <a:endParaRPr lang="ar-SA" dirty="0"/>
          </a:p>
        </p:txBody>
      </p:sp>
      <p:sp>
        <p:nvSpPr>
          <p:cNvPr id="3" name="Rectangle 2"/>
          <p:cNvSpPr/>
          <p:nvPr/>
        </p:nvSpPr>
        <p:spPr>
          <a:xfrm>
            <a:off x="500034" y="285728"/>
            <a:ext cx="7929618" cy="4401205"/>
          </a:xfrm>
          <a:prstGeom prst="rect">
            <a:avLst/>
          </a:prstGeom>
        </p:spPr>
        <p:txBody>
          <a:bodyPr wrap="square">
            <a:spAutoFit/>
          </a:bodyPr>
          <a:lstStyle/>
          <a:p>
            <a:pPr algn="just"/>
            <a:r>
              <a:rPr lang="ar-SA" sz="4000" b="1" dirty="0" smtClean="0">
                <a:solidFill>
                  <a:srgbClr val="002060"/>
                </a:solidFill>
                <a:latin typeface="Calibri" pitchFamily="34" charset="0"/>
                <a:ea typeface="Times New Roman" pitchFamily="18" charset="0"/>
                <a:cs typeface="Arial" pitchFamily="34" charset="0"/>
              </a:rPr>
              <a:t>وعليه، فإن الحفاظ على هذا الأمن والتصدّي لمن تسوّل له نفسه أن يهدده أو ينال منه، هي مسؤولية مشتركة بين أفراد المجتمع كلٌ في مجاله وبين التنظيمات المجتمعية المختلفة في الدولة، حتى تتضافر الجهود، وتتضاعف القوة، ويضيق الخناق حول أعناق مهددي أمن الوطن كيفما كانوا وأينما تواجدوا .</a:t>
            </a:r>
            <a:endParaRPr lang="en-US" sz="4000" dirty="0"/>
          </a:p>
        </p:txBody>
      </p:sp>
      <p:pic>
        <p:nvPicPr>
          <p:cNvPr id="15362" name="Picture 2" descr="C:\Program Files (x86)\Microsoft Office\MEDIA\CAGCAT10\j0196374.wmf"/>
          <p:cNvPicPr>
            <a:picLocks noChangeAspect="1" noChangeArrowheads="1"/>
          </p:cNvPicPr>
          <p:nvPr/>
        </p:nvPicPr>
        <p:blipFill>
          <a:blip r:embed="rId3"/>
          <a:srcRect/>
          <a:stretch>
            <a:fillRect/>
          </a:stretch>
        </p:blipFill>
        <p:spPr bwMode="auto">
          <a:xfrm>
            <a:off x="357158" y="4643446"/>
            <a:ext cx="5077121" cy="1643074"/>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9"/>
            <a:ext cx="8572560" cy="5509200"/>
          </a:xfrm>
          <a:prstGeom prst="rect">
            <a:avLst/>
          </a:prstGeom>
        </p:spPr>
        <p:txBody>
          <a:bodyPr wrap="square">
            <a:spAutoFit/>
          </a:bodyPr>
          <a:lstStyle/>
          <a:p>
            <a:pPr lvl="0" algn="just" fontAlgn="base">
              <a:spcBef>
                <a:spcPct val="0"/>
              </a:spcBef>
              <a:spcAft>
                <a:spcPct val="0"/>
              </a:spcAft>
            </a:pPr>
            <a:r>
              <a:rPr lang="ar-SA" sz="3200" b="1" dirty="0" smtClean="0">
                <a:solidFill>
                  <a:srgbClr val="002060"/>
                </a:solidFill>
                <a:latin typeface="Times New Roman" pitchFamily="18" charset="0"/>
                <a:ea typeface="Times New Roman" pitchFamily="18" charset="0"/>
                <a:cs typeface="Times New Roman" pitchFamily="18" charset="0"/>
              </a:rPr>
              <a:t>   أما أبعاد التوعية الأمنية فتعني تلك الفروع والأنشطة المتمايزة في علاقتها بإشكالية الأمن ، والتي عن طريقها نقوم بتنمية جوانب الشخصية الاجتماعية لكي تصبح مرنة ومتقبلة لذاتها ، وقادرة علي امتلاك قدرًا من الاستقلالية والاكتفاء الذاتي والحساسية تجاه حفظ  وفهم وقبول الأمور والمسئوليات الأمنية للحد من ظاهرة الجريمة وتحقيق التنمية المجتمعية الشاملة، تلك الشخصية الاجتماعية التي تصبح - نتيجة اكتسابها للثقافة التنظيمية المدرسية المتحررة من القوالب الثقافية الجامدة في تأثيرها علي هذه الشخصية الاجتماعية– متميزة بارتفاع مستوي طموحها وتعدد ميولها وتميزها في امتلاك الحس الأمني في جميع المجالات، وبما يتمشي مع مصلحة المجتمع.</a:t>
            </a:r>
            <a:endParaRPr lang="en-US" sz="3200" b="1" dirty="0" smtClean="0">
              <a:solidFill>
                <a:srgbClr val="00206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19</a:t>
            </a:fld>
            <a:endParaRPr lang="ar-SA" dirty="0"/>
          </a:p>
        </p:txBody>
      </p:sp>
      <p:pic>
        <p:nvPicPr>
          <p:cNvPr id="16386" name="Picture 2" descr="C:\Program Files (x86)\Microsoft Office\MEDIA\CAGCAT10\j0196400.wmf"/>
          <p:cNvPicPr>
            <a:picLocks noChangeAspect="1" noChangeArrowheads="1"/>
          </p:cNvPicPr>
          <p:nvPr/>
        </p:nvPicPr>
        <p:blipFill>
          <a:blip r:embed="rId3"/>
          <a:srcRect/>
          <a:stretch>
            <a:fillRect/>
          </a:stretch>
        </p:blipFill>
        <p:spPr bwMode="auto">
          <a:xfrm>
            <a:off x="428596" y="5286388"/>
            <a:ext cx="1695298" cy="1571612"/>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8929718" cy="3477875"/>
          </a:xfrm>
          <a:prstGeom prst="rect">
            <a:avLst/>
          </a:prstGeom>
        </p:spPr>
        <p:txBody>
          <a:bodyPr wrap="square">
            <a:spAutoFit/>
          </a:bodyPr>
          <a:lstStyle/>
          <a:p>
            <a:r>
              <a:rPr lang="en-US" sz="4400" b="1" dirty="0" smtClean="0">
                <a:solidFill>
                  <a:srgbClr val="002060"/>
                </a:solidFill>
              </a:rPr>
              <a:t>  </a:t>
            </a:r>
          </a:p>
          <a:p>
            <a:pPr algn="just"/>
            <a:r>
              <a:rPr lang="en-US" sz="4400" b="1" dirty="0" smtClean="0">
                <a:solidFill>
                  <a:srgbClr val="002060"/>
                </a:solidFill>
              </a:rPr>
              <a:t>   </a:t>
            </a:r>
            <a:r>
              <a:rPr lang="ar-SA" sz="4400" b="1" dirty="0" smtClean="0">
                <a:solidFill>
                  <a:srgbClr val="002060"/>
                </a:solidFill>
              </a:rPr>
              <a:t>إن التوعية الأمنية تُعد عنصراً من عناصر التنمية الشاملة فى المجتمع، ومظهراً من مظاهر القدرة على التحرر من المؤثرات الخارجية الوافدة فى ظل النظام العالمي الجديد. </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a:t>
            </a:fld>
            <a:endParaRPr lang="ar-SA" dirty="0"/>
          </a:p>
        </p:txBody>
      </p:sp>
      <p:pic>
        <p:nvPicPr>
          <p:cNvPr id="3074" name="Picture 2" descr="C:\Program Files (x86)\Microsoft Office\MEDIA\CAGCAT10\j0149481.wmf"/>
          <p:cNvPicPr>
            <a:picLocks noChangeAspect="1" noChangeArrowheads="1"/>
          </p:cNvPicPr>
          <p:nvPr/>
        </p:nvPicPr>
        <p:blipFill>
          <a:blip r:embed="rId3"/>
          <a:srcRect/>
          <a:stretch>
            <a:fillRect/>
          </a:stretch>
        </p:blipFill>
        <p:spPr bwMode="auto">
          <a:xfrm>
            <a:off x="611188" y="3800475"/>
            <a:ext cx="2144712" cy="2179638"/>
          </a:xfrm>
          <a:prstGeom prst="rect">
            <a:avLst/>
          </a:prstGeom>
          <a:noFill/>
        </p:spPr>
      </p:pic>
      <p:pic>
        <p:nvPicPr>
          <p:cNvPr id="5" name="Picture 2" descr="C:\Program Files (x86)\Microsoft Office\MEDIA\CAGCAT10\j0149481.wmf"/>
          <p:cNvPicPr>
            <a:picLocks noChangeAspect="1" noChangeArrowheads="1"/>
          </p:cNvPicPr>
          <p:nvPr/>
        </p:nvPicPr>
        <p:blipFill>
          <a:blip r:embed="rId3"/>
          <a:srcRect/>
          <a:stretch>
            <a:fillRect/>
          </a:stretch>
        </p:blipFill>
        <p:spPr bwMode="auto">
          <a:xfrm>
            <a:off x="571472" y="3786190"/>
            <a:ext cx="2144712" cy="2179638"/>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715436" cy="6186309"/>
          </a:xfrm>
          <a:prstGeom prst="rect">
            <a:avLst/>
          </a:prstGeom>
        </p:spPr>
        <p:txBody>
          <a:bodyPr wrap="square">
            <a:spAutoFit/>
          </a:bodyPr>
          <a:lstStyle/>
          <a:p>
            <a:pPr algn="just"/>
            <a:r>
              <a:rPr lang="ar-SA" sz="3600" b="1" dirty="0" smtClean="0">
                <a:solidFill>
                  <a:srgbClr val="002060"/>
                </a:solidFill>
                <a:latin typeface="Times New Roman" pitchFamily="18" charset="0"/>
                <a:ea typeface="Times New Roman" pitchFamily="18" charset="0"/>
                <a:cs typeface="Times New Roman" pitchFamily="18" charset="0"/>
              </a:rPr>
              <a:t>وينظر إلي الثقافة التنظيمية باعتبارها مجموعة من القيم والمعتقدات والقواعد والعادات والتقاليد والأعراف والمعاني التي تكونت داخل المنظمة واستقرت لدي العاملين بالمنظمة كأفراد ومجموعات كما يكتسبها ويتوافق معها الأعضاء الجدد للمنظمة ، وبالرغم من استقرار هذه المنظومة إلا أنها تتسم بالتجدد والتطوير من خلال عوامل التعلم والتغيير الداخلي ، إلي جانب التغيير في الثقافة العامة للبيئة المحيطة والمجتمع ككل . ومن أهم انعكاسات الثقافة التنظيمية هي تكوين اتجاهات معينة لأنماط السلوك داخل المنظمة في تفاعلها وتعاملها مع مختلف المواقف والظروف . </a:t>
            </a:r>
            <a:endParaRPr lang="en-US" sz="3600" dirty="0"/>
          </a:p>
        </p:txBody>
      </p:sp>
      <p:sp>
        <p:nvSpPr>
          <p:cNvPr id="4" name="Slide Number Placeholder 3"/>
          <p:cNvSpPr>
            <a:spLocks noGrp="1"/>
          </p:cNvSpPr>
          <p:nvPr>
            <p:ph type="sldNum" sz="quarter" idx="12"/>
          </p:nvPr>
        </p:nvSpPr>
        <p:spPr/>
        <p:txBody>
          <a:bodyPr/>
          <a:lstStyle/>
          <a:p>
            <a:fld id="{0B34F065-1154-456A-91E3-76DE8E75E17B}" type="slidenum">
              <a:rPr lang="ar-SA" smtClean="0"/>
              <a:pPr/>
              <a:t>20</a:t>
            </a:fld>
            <a:endParaRPr lang="ar-SA" dirty="0"/>
          </a:p>
        </p:txBody>
      </p:sp>
      <p:pic>
        <p:nvPicPr>
          <p:cNvPr id="17410" name="Picture 2" descr="C:\Program Files (x86)\Microsoft Office\MEDIA\CAGCAT10\j0196400.wmf"/>
          <p:cNvPicPr>
            <a:picLocks noChangeAspect="1" noChangeArrowheads="1"/>
          </p:cNvPicPr>
          <p:nvPr/>
        </p:nvPicPr>
        <p:blipFill>
          <a:blip r:embed="rId3"/>
          <a:srcRect/>
          <a:stretch>
            <a:fillRect/>
          </a:stretch>
        </p:blipFill>
        <p:spPr bwMode="auto">
          <a:xfrm>
            <a:off x="500034" y="5572077"/>
            <a:ext cx="1214446" cy="928758"/>
          </a:xfrm>
          <a:prstGeom prst="rect">
            <a:avLst/>
          </a:prstGeom>
          <a:noFill/>
        </p:spPr>
      </p:pic>
    </p:spTree>
  </p:cSld>
  <p:clrMapOvr>
    <a:masterClrMapping/>
  </p:clrMapOvr>
  <p:transition spd="slow">
    <p:sndAc>
      <p:stSnd>
        <p:snd r:embed="rId2" name="whoosh.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0"/>
            <a:ext cx="8858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أما المحاور الأساسية للثقافة التنظيمية فتتمثل في إحساس الفرد بأهميته التنظيمية ، ورغبة الفرد في ترتيب أولويات العمل والرؤية التنظيمية الواضحة والالتزام التنظيمي وإحساس الفرد بالعدالة التنظيمية وعلاقتها بمستوي وكفاءة الأداء بغرض الوصول إلي النتائج المرجوة .</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21</a:t>
            </a:fld>
            <a:endParaRPr lang="ar-SA" dirty="0"/>
          </a:p>
        </p:txBody>
      </p:sp>
      <p:pic>
        <p:nvPicPr>
          <p:cNvPr id="18434" name="Picture 2" descr="C:\Program Files (x86)\Microsoft Office\MEDIA\CAGCAT10\j0199283.wmf"/>
          <p:cNvPicPr>
            <a:picLocks noChangeAspect="1" noChangeArrowheads="1"/>
          </p:cNvPicPr>
          <p:nvPr/>
        </p:nvPicPr>
        <p:blipFill>
          <a:blip r:embed="rId3"/>
          <a:srcRect/>
          <a:stretch>
            <a:fillRect/>
          </a:stretch>
        </p:blipFill>
        <p:spPr bwMode="auto">
          <a:xfrm>
            <a:off x="857224" y="4429132"/>
            <a:ext cx="1840871" cy="1653766"/>
          </a:xfrm>
          <a:prstGeom prst="rect">
            <a:avLst/>
          </a:prstGeom>
          <a:noFill/>
        </p:spPr>
      </p:pic>
    </p:spTree>
  </p:cSld>
  <p:clrMapOvr>
    <a:masterClrMapping/>
  </p:clrMapOvr>
  <p:transition spd="slow">
    <p:sndAc>
      <p:stSnd>
        <p:snd r:embed="rId2" name="voltage.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Calibri" pitchFamily="34" charset="0"/>
                <a:ea typeface="Times New Roman" pitchFamily="18" charset="0"/>
                <a:cs typeface="+mj-cs"/>
              </a:rPr>
              <a:t>    تعتبر التوعية الأمنية  ضرورة تربوية لمواجهة مخاطر العولمة ، الأمر الذي يتطلب إعادة النظر فى الأداء التعليمي بالبيئات المدرسية في الوطن العربي ، وفي الثقافات التنظيمية التي توجه أدائها في تنفيذ أعمالها وفي إنجازها لمهامها ، بحيث تصبح قادرة على تعميق الهوية الثقافية فى نفوس الشباب، وتحصنهم بالقيم والمهارات والأفكار التي تساعدهم على امتلاك الدور الفاعل فى تطوير مجتمعهم، ولا يكونون مجرد مقلدين تابعين للغير ، يعيشون على زاده الثقافى دون إبداع أو ابتكار ن أي أن أداء هذه البيئات المدرسية تتميز بجودة عالية في جانب الثقافة التنظيمية التي تسود أجواء العمل بها </a:t>
            </a:r>
            <a:r>
              <a:rPr kumimoji="0" lang="ar-SA"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22</a:t>
            </a:fld>
            <a:endParaRPr lang="ar-SA" dirty="0"/>
          </a:p>
        </p:txBody>
      </p:sp>
      <p:pic>
        <p:nvPicPr>
          <p:cNvPr id="19458" name="Picture 2" descr="C:\Program Files (x86)\Microsoft Office\MEDIA\CAGCAT10\j0199036.wmf"/>
          <p:cNvPicPr>
            <a:picLocks noChangeAspect="1" noChangeArrowheads="1"/>
          </p:cNvPicPr>
          <p:nvPr/>
        </p:nvPicPr>
        <p:blipFill>
          <a:blip r:embed="rId3"/>
          <a:srcRect/>
          <a:stretch>
            <a:fillRect/>
          </a:stretch>
        </p:blipFill>
        <p:spPr bwMode="auto">
          <a:xfrm>
            <a:off x="285720" y="5578731"/>
            <a:ext cx="1285056" cy="993541"/>
          </a:xfrm>
          <a:prstGeom prst="rect">
            <a:avLst/>
          </a:prstGeom>
          <a:noFill/>
        </p:spPr>
      </p:pic>
    </p:spTree>
  </p:cSld>
  <p:clrMapOvr>
    <a:masterClrMapping/>
  </p:clrMapOvr>
  <p:transition spd="slow">
    <p:sndAc>
      <p:stSnd>
        <p:snd r:embed="rId2" name="suction.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وقد أكد الفكر التربوي المعاصر في معظم دول العالم علي أهمية التوعية الأمنية لدي الطلاب في مراحل التعليم العام من خلال تهيئة المناخ التربوي الذي ينمي أبعاد هذه التوعية الأمنية ويصقلها في الفصول الدراسية العادية إلي أقصي حد ممكن أن توصلهم إليه مواهبهم وقدراتهم – ذلك أن تقدم المجتمعات الإنسانية وازدهارها يتوقف علي مدي فعالية ونشاط الطلاب وحفظهم وفهمهم وقبولهم لمجريات الأمن في مجتمعاتهم  .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23</a:t>
            </a:fld>
            <a:endParaRPr lang="ar-SA" dirty="0"/>
          </a:p>
        </p:txBody>
      </p:sp>
      <p:pic>
        <p:nvPicPr>
          <p:cNvPr id="20482" name="Picture 2" descr="C:\Program Files (x86)\Microsoft Office\MEDIA\CAGCAT10\j0199036.wmf"/>
          <p:cNvPicPr>
            <a:picLocks noChangeAspect="1" noChangeArrowheads="1"/>
          </p:cNvPicPr>
          <p:nvPr/>
        </p:nvPicPr>
        <p:blipFill>
          <a:blip r:embed="rId3"/>
          <a:srcRect/>
          <a:stretch>
            <a:fillRect/>
          </a:stretch>
        </p:blipFill>
        <p:spPr bwMode="auto">
          <a:xfrm>
            <a:off x="1538288" y="4330700"/>
            <a:ext cx="1570037" cy="1730375"/>
          </a:xfrm>
          <a:prstGeom prst="rect">
            <a:avLst/>
          </a:prstGeom>
          <a:noFill/>
        </p:spPr>
      </p:pic>
      <p:pic>
        <p:nvPicPr>
          <p:cNvPr id="20483" name="Picture 3" descr="C:\Program Files (x86)\Microsoft Office\MEDIA\CAGCAT10\j0199661.wmf"/>
          <p:cNvPicPr>
            <a:picLocks noChangeAspect="1" noChangeArrowheads="1"/>
          </p:cNvPicPr>
          <p:nvPr/>
        </p:nvPicPr>
        <p:blipFill>
          <a:blip r:embed="rId4"/>
          <a:srcRect/>
          <a:stretch>
            <a:fillRect/>
          </a:stretch>
        </p:blipFill>
        <p:spPr bwMode="auto">
          <a:xfrm>
            <a:off x="3214678" y="4714884"/>
            <a:ext cx="905256" cy="875081"/>
          </a:xfrm>
          <a:prstGeom prst="rect">
            <a:avLst/>
          </a:prstGeom>
          <a:noFill/>
        </p:spPr>
      </p:pic>
    </p:spTree>
  </p:cSld>
  <p:clrMapOvr>
    <a:masterClrMapping/>
  </p:clrMapOvr>
  <p:transition spd="slow">
    <p:sndAc>
      <p:stSnd>
        <p:snd r:embed="rId2" name="suction.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كما أن أحد مشاهد المستقبل تتضمن قيم التواصل والتعاون الذي يعيد التقدير والاحترام للطلاب المبدعين ولثقافاتهم التنظيمية في كافة مجريات الحياة . وفي هذا العصر – عصر التواصل والتعاون – تتمحور التربية حول تنمية الثقافة التنظيمية  للمتعلم، ويتخذ العاملون بالبيئة المدرسية أدوار الميسرين للتعلم، والمشجعين علي الحوار والتفاعل والإبداع والابتكار. </a:t>
            </a:r>
            <a:endParaRPr kumimoji="0" lang="ar-SA" sz="4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24</a:t>
            </a:fld>
            <a:endParaRPr lang="ar-SA" dirty="0"/>
          </a:p>
        </p:txBody>
      </p:sp>
      <p:pic>
        <p:nvPicPr>
          <p:cNvPr id="3074" name="Picture 2" descr="C:\Program Files (x86)\Microsoft Office\MEDIA\CAGCAT10\j0300520.gif"/>
          <p:cNvPicPr>
            <a:picLocks noChangeAspect="1" noChangeArrowheads="1" noCrop="1"/>
          </p:cNvPicPr>
          <p:nvPr/>
        </p:nvPicPr>
        <p:blipFill>
          <a:blip r:embed="rId3"/>
          <a:srcRect/>
          <a:stretch>
            <a:fillRect/>
          </a:stretch>
        </p:blipFill>
        <p:spPr bwMode="auto">
          <a:xfrm>
            <a:off x="1000100" y="5143512"/>
            <a:ext cx="952500" cy="819150"/>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25</a:t>
            </a:fld>
            <a:endParaRPr lang="ar-SA" dirty="0"/>
          </a:p>
        </p:txBody>
      </p:sp>
      <p:sp>
        <p:nvSpPr>
          <p:cNvPr id="3" name="Rectangle 2"/>
          <p:cNvSpPr/>
          <p:nvPr/>
        </p:nvSpPr>
        <p:spPr>
          <a:xfrm>
            <a:off x="285720" y="285728"/>
            <a:ext cx="8501122" cy="5509200"/>
          </a:xfrm>
          <a:prstGeom prst="rect">
            <a:avLst/>
          </a:prstGeom>
        </p:spPr>
        <p:txBody>
          <a:bodyPr wrap="square">
            <a:spAutoFit/>
          </a:bodyPr>
          <a:lstStyle/>
          <a:p>
            <a:pPr algn="just"/>
            <a:r>
              <a:rPr lang="ar-SA" sz="4400" b="1" dirty="0" smtClean="0">
                <a:solidFill>
                  <a:srgbClr val="002060"/>
                </a:solidFill>
                <a:latin typeface="Times New Roman" pitchFamily="18" charset="0"/>
                <a:ea typeface="Times New Roman" pitchFamily="18" charset="0"/>
                <a:cs typeface="Times New Roman" pitchFamily="18" charset="0"/>
              </a:rPr>
              <a:t>   ولا شك أننا في أمس الحاجة إلي التنبيه بأهمية الثقافة التنظيمية المدرسية في تحقيق أبعاد التوعية الأمنية لدي الطلاب في مدارس التعليم العام بكافة مناطق المملكة العربية السعودية ، إلي جانب أهمية اقتراح ممارسات تربوية فعالة تهتم  بها  البيئة المدرسية وتعمل علي توفيرها لتحقيق أبعاد التوعية المنشودة لدي هؤلاء الطلاب في هذه المدارس. </a:t>
            </a:r>
            <a:endParaRPr lang="en-US" sz="4400" dirty="0"/>
          </a:p>
        </p:txBody>
      </p:sp>
      <p:pic>
        <p:nvPicPr>
          <p:cNvPr id="22530" name="Picture 2" descr="C:\Program Files (x86)\Microsoft Office\MEDIA\CAGCAT10\j0205582.wmf"/>
          <p:cNvPicPr>
            <a:picLocks noChangeAspect="1" noChangeArrowheads="1"/>
          </p:cNvPicPr>
          <p:nvPr/>
        </p:nvPicPr>
        <p:blipFill>
          <a:blip r:embed="rId3"/>
          <a:srcRect/>
          <a:stretch>
            <a:fillRect/>
          </a:stretch>
        </p:blipFill>
        <p:spPr bwMode="auto">
          <a:xfrm>
            <a:off x="214282" y="4857760"/>
            <a:ext cx="1776679" cy="1630375"/>
          </a:xfrm>
          <a:prstGeom prst="rect">
            <a:avLst/>
          </a:prstGeom>
          <a:noFill/>
        </p:spPr>
      </p:pic>
    </p:spTree>
  </p:cSld>
  <p:clrMapOvr>
    <a:masterClrMapping/>
  </p:clrMapOvr>
  <p:transition spd="slow">
    <p:sndAc>
      <p:stSnd>
        <p:snd r:embed="rId2" name="click.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228600" algn="l"/>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ومن ثم تسهم هذه الدراسة في توضيح أبعاد التوعية الأمنية المنشودة من خلال تنمية الثقافة التنظيمية المدرسية لدي الطلاب في مراحل التعليم العام تجاه هذه الأبعاد ، وتهيئ المناخ الملائم لتحقيق غاياتها من خلال تطوير إسهامات أفراد البيئة المدرسية في هذا المجال.</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26</a:t>
            </a:fld>
            <a:endParaRPr lang="ar-SA" dirty="0"/>
          </a:p>
        </p:txBody>
      </p:sp>
      <p:pic>
        <p:nvPicPr>
          <p:cNvPr id="23554" name="Picture 2" descr="C:\Program Files (x86)\Microsoft Office\MEDIA\CAGCAT10\j0212219.wmf"/>
          <p:cNvPicPr>
            <a:picLocks noChangeAspect="1" noChangeArrowheads="1"/>
          </p:cNvPicPr>
          <p:nvPr/>
        </p:nvPicPr>
        <p:blipFill>
          <a:blip r:embed="rId3"/>
          <a:srcRect/>
          <a:stretch>
            <a:fillRect/>
          </a:stretch>
        </p:blipFill>
        <p:spPr bwMode="auto">
          <a:xfrm>
            <a:off x="642910" y="4071942"/>
            <a:ext cx="1746504" cy="1828800"/>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28600" algn="l"/>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كما أنه من المنتظر أن تسهم هذه الدراسة في تطوير أهداف التوعية الأمنية بما يساعد الطلاب علي الإسهام في تطوير حياتنا وإرثنا الثقافي، وبما يتناسب مع ما يشيع في العالم من ثقافات ، وبما يُمكننا من الحياة مع الثقافات الأخرى كأنداد وليس كتابعين. إن الكثير من الطلاب ما زالوا غائبين بدرجة كبيرة عن برامج التوعية الأمنية ، وبيئات هؤلاء الطلاب الاجتماعية والاقتصادية لا تساعدهم علي التوعية الأمنية ، بينما رعاية مواهب هؤلاء الطلاب وتعريفهم بأبعاد التوعية الأمنية المنشودة  تعتبر حقوقاً أخلاقية ومن ثم فالاتجاه الذي ينبغي أن يسود في التوعية الأمنية لدي الطلاب يقع علي عاتق العاملين بالبيئة المدرسية في المقام الأول.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27</a:t>
            </a:fld>
            <a:endParaRPr lang="ar-SA" dirty="0"/>
          </a:p>
        </p:txBody>
      </p:sp>
      <p:pic>
        <p:nvPicPr>
          <p:cNvPr id="24578" name="Picture 2" descr="C:\Program Files (x86)\Microsoft Office\MEDIA\CAGCAT10\j0212701.wmf"/>
          <p:cNvPicPr>
            <a:picLocks noChangeAspect="1" noChangeArrowheads="1"/>
          </p:cNvPicPr>
          <p:nvPr/>
        </p:nvPicPr>
        <p:blipFill>
          <a:blip r:embed="rId3"/>
          <a:srcRect/>
          <a:stretch>
            <a:fillRect/>
          </a:stretch>
        </p:blipFill>
        <p:spPr bwMode="auto">
          <a:xfrm>
            <a:off x="214282" y="5500703"/>
            <a:ext cx="1286561" cy="928694"/>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228600" algn="l"/>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وتتطلب التوعية الأمنية لدي الطلاب توفير المناخ النفسي الخالي من التهديد والتخويف داخل البيئة المدرسية، إلي جانب توفير الإمكانات المادية من أدوات وأجهزة وكتب إضافية وغيرها ممن يحتاجه الطالب في سعيه لفهم وقبول الإجراءات الأمنية ، وبما يُنمي لديه الثقافة التنظيمية المدرسية لتحقيق أبعاد التوعية الأمنية .</a:t>
            </a:r>
            <a:endParaRPr kumimoji="0" lang="ar-SA"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28</a:t>
            </a:fld>
            <a:endParaRPr lang="ar-SA" dirty="0"/>
          </a:p>
        </p:txBody>
      </p:sp>
      <p:pic>
        <p:nvPicPr>
          <p:cNvPr id="25602" name="Picture 2" descr="C:\Program Files (x86)\Microsoft Office\MEDIA\CAGCAT10\j0215086.wmf"/>
          <p:cNvPicPr>
            <a:picLocks noChangeAspect="1" noChangeArrowheads="1"/>
          </p:cNvPicPr>
          <p:nvPr/>
        </p:nvPicPr>
        <p:blipFill>
          <a:blip r:embed="rId3"/>
          <a:srcRect/>
          <a:stretch>
            <a:fillRect/>
          </a:stretch>
        </p:blipFill>
        <p:spPr bwMode="auto">
          <a:xfrm>
            <a:off x="571472" y="4000504"/>
            <a:ext cx="1661311" cy="2599853"/>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وقد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أوضحت الدراسات السابقة وأوراق العمل التي تم مناقشتها في هذه الدراسة أن زيادة المشكلات الأمنية وتعقدها عاماً بعد عام، من جراء التطور السكاني، والانفتاح علي العالم وزيادة قنوات الاتصال تستدعي  مناقشة أبعاد التوعية الأمنية المنشودة بين الطلاب بمدارس التعليم العام من كافة الرؤى التربوية والأمنية المعاصرة في هذا المجال ، مع العمل علي تقديم أنموذج قابل للتطبيق يتيح الشراكة الفاعلة بين الأنظمة المجتمعية المسئولة عن أبعاد الأمن في المجتمع مع البيئة المدرسية من أجل تحقيق أبعاد التوعية الأمنية المنشودة بين الطلاب بمدارس التعليم العام </a:t>
            </a:r>
            <a:r>
              <a:rPr kumimoji="0" lang="ar-EG" sz="3600" b="1" i="0" u="none" strike="noStrike" cap="none" normalizeH="0" baseline="0" dirty="0" smtClean="0">
                <a:ln>
                  <a:noFill/>
                </a:ln>
                <a:solidFill>
                  <a:srgbClr val="002060"/>
                </a:solidFill>
                <a:effectLst/>
                <a:latin typeface="Times New Roman" pitchFamily="18" charset="0"/>
                <a:ea typeface="Times New Roman" pitchFamily="18" charset="0"/>
                <a:cs typeface="+mj-cs"/>
              </a:rPr>
              <a:t>بالوطن العربي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mj-cs"/>
              </a:rPr>
              <a:t>.</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29</a:t>
            </a:fld>
            <a:endParaRPr lang="ar-SA" dirty="0"/>
          </a:p>
        </p:txBody>
      </p:sp>
      <p:pic>
        <p:nvPicPr>
          <p:cNvPr id="26626" name="Picture 2" descr="C:\Program Files (x86)\Microsoft Office\MEDIA\CAGCAT10\j0212957.wmf"/>
          <p:cNvPicPr>
            <a:picLocks noChangeAspect="1" noChangeArrowheads="1"/>
          </p:cNvPicPr>
          <p:nvPr/>
        </p:nvPicPr>
        <p:blipFill>
          <a:blip r:embed="rId3"/>
          <a:srcRect/>
          <a:stretch>
            <a:fillRect/>
          </a:stretch>
        </p:blipFill>
        <p:spPr bwMode="auto">
          <a:xfrm>
            <a:off x="642910" y="5500702"/>
            <a:ext cx="1830629" cy="1149401"/>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ar-SA" sz="3600" b="1" dirty="0" smtClean="0">
                <a:solidFill>
                  <a:srgbClr val="002060"/>
                </a:solidFill>
              </a:rPr>
              <a:t>   </a:t>
            </a:r>
            <a:r>
              <a:rPr lang="ar-SA" sz="4000" b="1" dirty="0" smtClean="0">
                <a:solidFill>
                  <a:srgbClr val="002060"/>
                </a:solidFill>
              </a:rPr>
              <a:t>وقد أصبح للثقافة التنظيمية المدرسية أهمية متزايدة وشأناً أكبر في مجال التوعية الأمنية بين  الطلاب في مدارس التعليم العام والتي أصبحت بدورها ضرورة حتمية لتحقيق الأهداف القومية وفي توفير متطلبات الأمن المجتمعي واحتياجاته. فالثقافة التنظيمية تعتبر من أهم العوامل الأساسية بالنسبة لنجاح المؤسسات في إنجاز أعمالها الموكلة إليها . </a:t>
            </a:r>
            <a:endParaRPr lang="en-US" sz="4000" b="1"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a:t>
            </a:fld>
            <a:endParaRPr lang="ar-SA" dirty="0"/>
          </a:p>
        </p:txBody>
      </p:sp>
      <p:pic>
        <p:nvPicPr>
          <p:cNvPr id="4098" name="Picture 2" descr="C:\Program Files (x86)\Microsoft Office\MEDIA\CAGCAT10\j0149481.wmf"/>
          <p:cNvPicPr>
            <a:picLocks noChangeAspect="1" noChangeArrowheads="1"/>
          </p:cNvPicPr>
          <p:nvPr/>
        </p:nvPicPr>
        <p:blipFill>
          <a:blip r:embed="rId3"/>
          <a:srcRect/>
          <a:stretch>
            <a:fillRect/>
          </a:stretch>
        </p:blipFill>
        <p:spPr bwMode="auto">
          <a:xfrm>
            <a:off x="730250" y="4105275"/>
            <a:ext cx="2144713" cy="2179638"/>
          </a:xfrm>
          <a:prstGeom prst="rect">
            <a:avLst/>
          </a:prstGeom>
          <a:noFill/>
        </p:spPr>
      </p:pic>
      <p:pic>
        <p:nvPicPr>
          <p:cNvPr id="4099" name="Picture 3"/>
          <p:cNvPicPr>
            <a:picLocks noChangeAspect="1" noChangeArrowheads="1"/>
          </p:cNvPicPr>
          <p:nvPr/>
        </p:nvPicPr>
        <p:blipFill>
          <a:blip r:embed="rId4"/>
          <a:srcRect/>
          <a:stretch>
            <a:fillRect/>
          </a:stretch>
        </p:blipFill>
        <p:spPr bwMode="auto">
          <a:xfrm>
            <a:off x="1142976" y="3929066"/>
            <a:ext cx="2009775" cy="2495550"/>
          </a:xfrm>
          <a:prstGeom prst="rect">
            <a:avLst/>
          </a:prstGeom>
          <a:noFill/>
          <a:ln w="9525">
            <a:noFill/>
            <a:miter lim="800000"/>
            <a:headEnd/>
            <a:tailEnd/>
          </a:ln>
          <a:effectLst/>
        </p:spPr>
      </p:pic>
    </p:spTree>
  </p:cSld>
  <p:clrMapOvr>
    <a:masterClrMapping/>
  </p:clrMapOvr>
  <p:transition spd="slow">
    <p:sndAc>
      <p:stSnd>
        <p:snd r:embed="rId2" name="coin.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643998" cy="5909310"/>
          </a:xfrm>
          <a:prstGeom prst="rect">
            <a:avLst/>
          </a:prstGeom>
        </p:spPr>
        <p:txBody>
          <a:bodyPr wrap="square">
            <a:spAutoFit/>
          </a:bodyPr>
          <a:lstStyle/>
          <a:p>
            <a:pPr lvl="0" algn="just" fontAlgn="base">
              <a:spcBef>
                <a:spcPct val="0"/>
              </a:spcBef>
              <a:spcAft>
                <a:spcPct val="0"/>
              </a:spcAft>
            </a:pPr>
            <a:endParaRPr lang="en-US" dirty="0" smtClean="0">
              <a:solidFill>
                <a:srgbClr val="002060"/>
              </a:solidFill>
              <a:latin typeface="Arial" pitchFamily="34" charset="0"/>
            </a:endParaRPr>
          </a:p>
          <a:p>
            <a:pPr lvl="0" algn="just" eaLnBrk="0" fontAlgn="base" hangingPunct="0">
              <a:spcBef>
                <a:spcPct val="0"/>
              </a:spcBef>
              <a:spcAft>
                <a:spcPct val="0"/>
              </a:spcAft>
            </a:pPr>
            <a:r>
              <a:rPr lang="ar-SA" sz="3600" b="1" dirty="0" smtClean="0">
                <a:solidFill>
                  <a:srgbClr val="002060"/>
                </a:solidFill>
                <a:latin typeface="Times New Roman" pitchFamily="18" charset="0"/>
                <a:ea typeface="Times New Roman" pitchFamily="18" charset="0"/>
              </a:rPr>
              <a:t>كما </a:t>
            </a:r>
            <a:r>
              <a:rPr lang="ar-SA" sz="3600" b="1" dirty="0" smtClean="0">
                <a:solidFill>
                  <a:srgbClr val="002060"/>
                </a:solidFill>
                <a:latin typeface="Times New Roman" pitchFamily="18" charset="0"/>
                <a:ea typeface="Times New Roman" pitchFamily="18" charset="0"/>
                <a:cs typeface="+mj-cs"/>
              </a:rPr>
              <a:t>أوصت الدراسات السابقة بضرورة التوعية تجاه الحقوق والواجبات مع تعزيز وغرس القيم الأمنية لدي العاملين بالبيئات المدرسية ، إضافة إلي تنمية السلوكيات الإيجابية لدي الطلاب نحو أمن المجتمع ، واعتماد ثقافة الحوار وتقبل الرأي والرأي الآخر في المؤسسات التعليمية والتعاون مع مسئولي الأمن في نشر الثقافة الأمنية لدي الطلاب من خلال الأنشطة المدرسية ، وهذا ما دفع الباحثين لإجراء الدراسة الحالية حول تنمية الثقافة التنظيمية المدرسية لتحقيق أبعاد التوعية الأمنية المنشودة بين الطلاب والعاملين بالبيئات المدرسية . </a:t>
            </a:r>
            <a:endParaRPr lang="ar-SA" sz="3600" dirty="0" smtClean="0">
              <a:solidFill>
                <a:srgbClr val="002060"/>
              </a:solidFill>
              <a:latin typeface="Arial" pitchFamily="34" charset="0"/>
              <a:cs typeface="+mj-cs"/>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30</a:t>
            </a:fld>
            <a:endParaRPr lang="ar-SA" dirty="0"/>
          </a:p>
        </p:txBody>
      </p:sp>
      <p:pic>
        <p:nvPicPr>
          <p:cNvPr id="27650" name="Picture 2" descr="C:\Program Files (x86)\Microsoft Office\MEDIA\CAGCAT10\j0216516.wmf"/>
          <p:cNvPicPr>
            <a:picLocks noChangeAspect="1" noChangeArrowheads="1"/>
          </p:cNvPicPr>
          <p:nvPr/>
        </p:nvPicPr>
        <p:blipFill>
          <a:blip r:embed="rId3"/>
          <a:srcRect/>
          <a:stretch>
            <a:fillRect/>
          </a:stretch>
        </p:blipFill>
        <p:spPr bwMode="auto">
          <a:xfrm>
            <a:off x="642910" y="5357826"/>
            <a:ext cx="1571636" cy="1000132"/>
          </a:xfrm>
          <a:prstGeom prst="rect">
            <a:avLst/>
          </a:prstGeom>
          <a:noFill/>
        </p:spPr>
      </p:pic>
    </p:spTree>
  </p:cSld>
  <p:clrMapOvr>
    <a:masterClrMapping/>
  </p:clrMapOvr>
  <p:transition spd="slow">
    <p:sndAc>
      <p:stSnd>
        <p:snd r:embed="rId2" name="camera.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643998" cy="3477875"/>
          </a:xfrm>
          <a:prstGeom prst="rect">
            <a:avLst/>
          </a:prstGeom>
        </p:spPr>
        <p:txBody>
          <a:bodyPr wrap="square">
            <a:spAutoFit/>
          </a:bodyPr>
          <a:lstStyle/>
          <a:p>
            <a:pPr algn="just"/>
            <a:r>
              <a:rPr lang="ar-SA" sz="4400" b="1" dirty="0" smtClean="0"/>
              <a:t> </a:t>
            </a:r>
            <a:r>
              <a:rPr lang="ar-SA" sz="4400" b="1" dirty="0" smtClean="0">
                <a:solidFill>
                  <a:srgbClr val="002060"/>
                </a:solidFill>
              </a:rPr>
              <a:t>وقد تعددت الرؤى التربوية والأمنية ، وتنوعت في مجال التوعية الأمنية وتحديد أبعادها لدي الطلاب ، ومدي الحاجة إليها ، وأهميتها في إنماء شخصياتهم بصورة متوازنة ومتكاملة في شتي مناحي النمو . </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31</a:t>
            </a:fld>
            <a:endParaRPr lang="ar-SA" dirty="0"/>
          </a:p>
        </p:txBody>
      </p:sp>
      <p:pic>
        <p:nvPicPr>
          <p:cNvPr id="28674" name="Picture 2" descr="C:\Program Files (x86)\Microsoft Office\MEDIA\CAGCAT10\j0216858.wmf"/>
          <p:cNvPicPr>
            <a:picLocks noChangeAspect="1" noChangeArrowheads="1"/>
          </p:cNvPicPr>
          <p:nvPr/>
        </p:nvPicPr>
        <p:blipFill>
          <a:blip r:embed="rId3"/>
          <a:srcRect/>
          <a:stretch>
            <a:fillRect/>
          </a:stretch>
        </p:blipFill>
        <p:spPr bwMode="auto">
          <a:xfrm>
            <a:off x="1428728" y="3786190"/>
            <a:ext cx="1826971" cy="833933"/>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32</a:t>
            </a:fld>
            <a:endParaRPr lang="ar-SA" dirty="0"/>
          </a:p>
        </p:txBody>
      </p:sp>
      <p:sp>
        <p:nvSpPr>
          <p:cNvPr id="3" name="Rectangle 2"/>
          <p:cNvSpPr/>
          <p:nvPr/>
        </p:nvSpPr>
        <p:spPr>
          <a:xfrm>
            <a:off x="285720" y="214290"/>
            <a:ext cx="8501122" cy="6247864"/>
          </a:xfrm>
          <a:prstGeom prst="rect">
            <a:avLst/>
          </a:prstGeom>
        </p:spPr>
        <p:txBody>
          <a:bodyPr wrap="square">
            <a:spAutoFit/>
          </a:bodyPr>
          <a:lstStyle/>
          <a:p>
            <a:pPr algn="just"/>
            <a:r>
              <a:rPr lang="ar-SA" sz="4000" b="1" dirty="0" smtClean="0">
                <a:solidFill>
                  <a:srgbClr val="002060"/>
                </a:solidFill>
              </a:rPr>
              <a:t>واهتمت هذه الرؤى البحثية بجوانب مختلفة في مجال الوعي الأمني وأبعاده ومداخل تنميته ، ومن بين هذه الدراسات ما تناول دراسة المناخ التعليمي والبرامج والنظم التعليمية ومدي التوعية بالحقوق والواجبات، بالإضافة إلي طرائق التعليم وأساليبه المختلفة، وما تنطوي عليه من ممارسات وعلاقات وتفاعلات بين المعلم والطالب والبيئة المدرسية، وأثرها علي التفكير الابتكاري، ومن ثم علي كيفية أن يُمعن الطالب فكره في مجريات الأمن في مجتمعه</a:t>
            </a:r>
            <a:endParaRPr lang="en-US" sz="4000" dirty="0">
              <a:solidFill>
                <a:srgbClr val="002060"/>
              </a:solidFill>
            </a:endParaRPr>
          </a:p>
        </p:txBody>
      </p:sp>
      <p:pic>
        <p:nvPicPr>
          <p:cNvPr id="29699" name="Picture 3" descr="C:\Program Files (x86)\Microsoft Office\MEDIA\CAGCAT10\j0229389.wmf"/>
          <p:cNvPicPr>
            <a:picLocks noChangeAspect="1" noChangeArrowheads="1"/>
          </p:cNvPicPr>
          <p:nvPr/>
        </p:nvPicPr>
        <p:blipFill>
          <a:blip r:embed="rId3"/>
          <a:srcRect/>
          <a:stretch>
            <a:fillRect/>
          </a:stretch>
        </p:blipFill>
        <p:spPr bwMode="auto">
          <a:xfrm>
            <a:off x="428596" y="5857893"/>
            <a:ext cx="1253756" cy="571504"/>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572560" cy="4154984"/>
          </a:xfrm>
          <a:prstGeom prst="rect">
            <a:avLst/>
          </a:prstGeom>
        </p:spPr>
        <p:txBody>
          <a:bodyPr wrap="square">
            <a:spAutoFit/>
          </a:bodyPr>
          <a:lstStyle/>
          <a:p>
            <a:pPr algn="just"/>
            <a:r>
              <a:rPr lang="ar-SA" sz="4400" b="1" dirty="0" smtClean="0"/>
              <a:t>  </a:t>
            </a:r>
            <a:r>
              <a:rPr lang="ar-SA" sz="4400" b="1" dirty="0" smtClean="0">
                <a:solidFill>
                  <a:srgbClr val="002060"/>
                </a:solidFill>
              </a:rPr>
              <a:t>كما تناولت بعض هذه البحوث طرق إعداد العاملين بالبيئة المدرسية وتأثيراتهم بشكل مباشر أو غير مباشر علي التوعية تجاه الأمن الثقافي ومدي الحاجة إلي تنشيط التفكير الابتكاري لدي الطلاب وإكسابهم أنماط الوعي تجاه أمنهم وسلامة مجتمعاتهم </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33</a:t>
            </a:fld>
            <a:endParaRPr lang="ar-SA" dirty="0"/>
          </a:p>
        </p:txBody>
      </p:sp>
      <p:pic>
        <p:nvPicPr>
          <p:cNvPr id="30722" name="Picture 2" descr="C:\Program Files (x86)\Microsoft Office\MEDIA\CAGCAT10\j0234131.wmf"/>
          <p:cNvPicPr>
            <a:picLocks noChangeAspect="1" noChangeArrowheads="1"/>
          </p:cNvPicPr>
          <p:nvPr/>
        </p:nvPicPr>
        <p:blipFill>
          <a:blip r:embed="rId3"/>
          <a:srcRect/>
          <a:stretch>
            <a:fillRect/>
          </a:stretch>
        </p:blipFill>
        <p:spPr bwMode="auto">
          <a:xfrm>
            <a:off x="714348" y="3714752"/>
            <a:ext cx="1952531" cy="2076261"/>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4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وقد أصبح مفهوم الأمن مفهوماً واسعاً يشمل كل جوانب الحياة فلم يعد ذلك المفهوم الضيق والموجه ضد الجريمة بصورتها (التقليدية) بل أصبح ذو أبعاد مختلفة ومتنوعة كتنوع حياة الفرد ولم يعد تحقيقه هدفاً في حد ذاته فحسب بل أصبح أداة ووسيلة للتنمية وإسعاد الإنسان وحماية وسلامة وطنه. </a:t>
            </a:r>
            <a:endParaRPr kumimoji="0" lang="ar-SA" sz="4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34</a:t>
            </a:fld>
            <a:endParaRPr lang="ar-SA" dirty="0"/>
          </a:p>
        </p:txBody>
      </p:sp>
      <p:pic>
        <p:nvPicPr>
          <p:cNvPr id="31746" name="Picture 2" descr="C:\Program Files (x86)\Microsoft Office\MEDIA\CAGCAT10\j0234266.wmf"/>
          <p:cNvPicPr>
            <a:picLocks noChangeAspect="1" noChangeArrowheads="1"/>
          </p:cNvPicPr>
          <p:nvPr/>
        </p:nvPicPr>
        <p:blipFill>
          <a:blip r:embed="rId3"/>
          <a:srcRect/>
          <a:stretch>
            <a:fillRect/>
          </a:stretch>
        </p:blipFill>
        <p:spPr bwMode="auto">
          <a:xfrm>
            <a:off x="428596" y="4214818"/>
            <a:ext cx="2319196" cy="2260349"/>
          </a:xfrm>
          <a:prstGeom prst="rect">
            <a:avLst/>
          </a:prstGeom>
          <a:noFill/>
        </p:spPr>
      </p:pic>
    </p:spTree>
  </p:cSld>
  <p:clrMapOvr>
    <a:masterClrMapping/>
  </p:clrMapOvr>
  <p:transition spd="slow">
    <p:sndAc>
      <p:stSnd>
        <p:snd r:embed="rId2" name="explode.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572560" cy="5509200"/>
          </a:xfrm>
          <a:prstGeom prst="rect">
            <a:avLst/>
          </a:prstGeom>
        </p:spPr>
        <p:txBody>
          <a:bodyPr wrap="square">
            <a:spAutoFit/>
          </a:bodyPr>
          <a:lstStyle/>
          <a:p>
            <a:pPr algn="just"/>
            <a:r>
              <a:rPr lang="ar-SA" sz="4400" b="1" dirty="0" smtClean="0">
                <a:solidFill>
                  <a:srgbClr val="002060"/>
                </a:solidFill>
              </a:rPr>
              <a:t>ومن التجارب العالمية في هذا المجال :أن الولايات المتحدة الأمريكية وكذلك اليابان وكندا وبعض الدول الأوربية الغربية - كفرنسا وبريطانيا - تعتبر من الدول الرائدة في تطبيق مفهوم الأمن كمسئولية أمام الجميع ، وللجميع بعد أن توصلت إلى نتيجة مؤكدة مفادها أن الأجهزة الأمنية لا يمكنها تحقيق الأمن بمفردها مهما توفرت لها الإمكانات المادية والبشرية</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35</a:t>
            </a:fld>
            <a:endParaRPr lang="ar-SA" dirty="0"/>
          </a:p>
        </p:txBody>
      </p:sp>
      <p:pic>
        <p:nvPicPr>
          <p:cNvPr id="32770" name="Picture 2" descr="C:\Program Files (x86)\Microsoft Office\MEDIA\CAGCAT10\j0233070.wmf"/>
          <p:cNvPicPr>
            <a:picLocks noChangeAspect="1" noChangeArrowheads="1"/>
          </p:cNvPicPr>
          <p:nvPr/>
        </p:nvPicPr>
        <p:blipFill>
          <a:blip r:embed="rId3"/>
          <a:srcRect/>
          <a:stretch>
            <a:fillRect/>
          </a:stretch>
        </p:blipFill>
        <p:spPr bwMode="auto">
          <a:xfrm>
            <a:off x="0" y="5373232"/>
            <a:ext cx="2961992" cy="1484768"/>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8786874" cy="5016758"/>
          </a:xfrm>
          <a:prstGeom prst="rect">
            <a:avLst/>
          </a:prstGeom>
        </p:spPr>
        <p:txBody>
          <a:bodyPr wrap="square">
            <a:spAutoFit/>
          </a:bodyPr>
          <a:lstStyle/>
          <a:p>
            <a:pPr algn="just"/>
            <a:r>
              <a:rPr lang="ar-SA" sz="4000" b="1" dirty="0" smtClean="0">
                <a:solidFill>
                  <a:srgbClr val="002060"/>
                </a:solidFill>
              </a:rPr>
              <a:t>وتواجه الأمة العربية في الوقت المعاصر تحديات متنوعة ومتداخلة، تقف عائقاً أمام تقدم العالم العربي وتُؤثر على أمنه واستقراره ، وتهدد كيانه ، وتجعله عرضة للتبعية والهيمنة الثقافية فى ظل العولمة الجديدة، لذا كان على التربية أنْ تواجه هذه التحديات بنظرات مستقبلية تتلاءم مع أصالتها العريقة وقيمها النبيلة وتطلعاتها التنموية فى القرن الحادي والعشرين</a:t>
            </a:r>
            <a:endParaRPr lang="en-US" sz="40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36</a:t>
            </a:fld>
            <a:endParaRPr lang="ar-SA" dirty="0"/>
          </a:p>
        </p:txBody>
      </p:sp>
      <p:pic>
        <p:nvPicPr>
          <p:cNvPr id="33794" name="Picture 2" descr="C:\Program Files (x86)\Microsoft Office\MEDIA\CAGCAT10\j0230876.wmf"/>
          <p:cNvPicPr>
            <a:picLocks noChangeAspect="1" noChangeArrowheads="1"/>
          </p:cNvPicPr>
          <p:nvPr/>
        </p:nvPicPr>
        <p:blipFill>
          <a:blip r:embed="rId3"/>
          <a:srcRect/>
          <a:stretch>
            <a:fillRect/>
          </a:stretch>
        </p:blipFill>
        <p:spPr bwMode="auto">
          <a:xfrm>
            <a:off x="785786" y="4572008"/>
            <a:ext cx="2633406" cy="1571636"/>
          </a:xfrm>
          <a:prstGeom prst="rect">
            <a:avLst/>
          </a:prstGeom>
          <a:noFill/>
        </p:spPr>
      </p:pic>
    </p:spTree>
  </p:cSld>
  <p:clrMapOvr>
    <a:masterClrMapping/>
  </p:clrMapOvr>
  <p:transition spd="slow">
    <p:sndAc>
      <p:stSnd loop="1">
        <p:snd r:embed="rId2" name="applause.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وقد فرضت المتغيرات العالمية الاقتصادية والسياسية والاجتماعية والتنموية فى عصر العولمة تحديات كثيرة على مختلف الأنظمة التعليمية، مما يستلزم التعامل معها بفاعلية ووعى، كما تتطلب تلك المتغيرات مواطناً عصرياً لديه القدرة على التفكير الإبداعي ، مع التأكيد على الذاتية الثقافية والهوية العربية، وتأكيد قيم الولاء والانتماء للوطن                                       </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37</a:t>
            </a:fld>
            <a:endParaRPr lang="ar-SA" dirty="0"/>
          </a:p>
        </p:txBody>
      </p:sp>
      <p:pic>
        <p:nvPicPr>
          <p:cNvPr id="34818" name="Picture 2" descr="C:\Program Files (x86)\Microsoft Office\MEDIA\CAGCAT10\j0235319.wmf"/>
          <p:cNvPicPr>
            <a:picLocks noChangeAspect="1" noChangeArrowheads="1"/>
          </p:cNvPicPr>
          <p:nvPr/>
        </p:nvPicPr>
        <p:blipFill>
          <a:blip r:embed="rId3"/>
          <a:srcRect/>
          <a:stretch>
            <a:fillRect/>
          </a:stretch>
        </p:blipFill>
        <p:spPr bwMode="auto">
          <a:xfrm>
            <a:off x="500034" y="4714884"/>
            <a:ext cx="1784909" cy="1822399"/>
          </a:xfrm>
          <a:prstGeom prst="rect">
            <a:avLst/>
          </a:prstGeom>
          <a:noFill/>
        </p:spPr>
      </p:pic>
    </p:spTree>
  </p:cSld>
  <p:clrMapOvr>
    <a:masterClrMapping/>
  </p:clrMapOvr>
  <p:transition spd="slow">
    <p:sndAc>
      <p:stSnd>
        <p:snd r:embed="rId2" name="laser.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643998" cy="5632311"/>
          </a:xfrm>
          <a:prstGeom prst="rect">
            <a:avLst/>
          </a:prstGeom>
        </p:spPr>
        <p:txBody>
          <a:bodyPr wrap="square">
            <a:spAutoFit/>
          </a:bodyPr>
          <a:lstStyle/>
          <a:p>
            <a:pPr algn="just"/>
            <a:r>
              <a:rPr lang="ar-SA" sz="4000" b="1" dirty="0" smtClean="0"/>
              <a:t>  </a:t>
            </a:r>
            <a:r>
              <a:rPr lang="ar-SA" sz="4000" b="1" dirty="0" smtClean="0">
                <a:solidFill>
                  <a:srgbClr val="002060"/>
                </a:solidFill>
              </a:rPr>
              <a:t>كما أن الاهتمام بتحقيق أبعاد الأمن وخاصة لدى الشباب بات ضرورة ملحة، نظراً للأخطار التي تهدد هوية المجتمع العربي والناجمة عن العولمة بكل أبعادها، والتقدم العلمي والتكنولوجي ، حيث أصبح ذلك يمثل تهديداً قوياً للدين واللغة والقيم والعادات والتقاليد والتراث والعلاقات الاجتماعية وطرائق التفكير والإبداع، وغيرها مما يُهدد الهوية الثقافية للمجتمع، ويضعف شعور الفرد بالانتماء والولاء لوطنه</a:t>
            </a:r>
            <a:endParaRPr lang="en-US" sz="40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38</a:t>
            </a:fld>
            <a:endParaRPr lang="ar-SA" dirty="0"/>
          </a:p>
        </p:txBody>
      </p:sp>
      <p:pic>
        <p:nvPicPr>
          <p:cNvPr id="35842" name="Picture 2" descr="C:\Program Files (x86)\Microsoft Office\MEDIA\CAGCAT10\j0235241.wmf"/>
          <p:cNvPicPr>
            <a:picLocks noChangeAspect="1" noChangeArrowheads="1"/>
          </p:cNvPicPr>
          <p:nvPr/>
        </p:nvPicPr>
        <p:blipFill>
          <a:blip r:embed="rId3"/>
          <a:srcRect/>
          <a:stretch>
            <a:fillRect/>
          </a:stretch>
        </p:blipFill>
        <p:spPr bwMode="auto">
          <a:xfrm>
            <a:off x="571472" y="5214950"/>
            <a:ext cx="1811426" cy="1246327"/>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1"/>
            <a:ext cx="8786874" cy="6247864"/>
          </a:xfrm>
          <a:prstGeom prst="rect">
            <a:avLst/>
          </a:prstGeom>
        </p:spPr>
        <p:txBody>
          <a:bodyPr wrap="square">
            <a:spAutoFit/>
          </a:bodyPr>
          <a:lstStyle/>
          <a:p>
            <a:pPr algn="just"/>
            <a:r>
              <a:rPr lang="ar-SA" sz="4000" b="1" dirty="0" smtClean="0"/>
              <a:t>  </a:t>
            </a:r>
            <a:r>
              <a:rPr lang="ar-SA" sz="4000" b="1" dirty="0" smtClean="0">
                <a:solidFill>
                  <a:srgbClr val="002060"/>
                </a:solidFill>
              </a:rPr>
              <a:t>فكل ذلك يُزيد من أهمية الحاجة لتحقيق التوعية الأمنية بين الطلاب في  كافة المؤسسات التعليمية من أجل العمل علي أن يتكيفون مع التحولات السريعة والمتلاحقة فى مختلف مجالات الحياة . وعليه فإن تحقيق أبعاد التوعية الأمنية وتنميتها وتطويرها وتجديدها مع المحافظة على أصولها يعد ضرورة تربوية، "خاصة فى عصر العولمة الذي أدى إلى تأثيرات تربوية أدت إلى اهتزاز المراكز التربوية العربية نتيجة لقيم العولمة المكتسحة بثقافتها الضاغطة على النظم التربوية العربية. </a:t>
            </a:r>
            <a:endParaRPr lang="en-US" sz="40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39</a:t>
            </a:fld>
            <a:endParaRPr lang="ar-SA" dirty="0"/>
          </a:p>
        </p:txBody>
      </p:sp>
      <p:pic>
        <p:nvPicPr>
          <p:cNvPr id="36866" name="Picture 2" descr="C:\Program Files (x86)\Microsoft Office\MEDIA\CAGCAT10\j0234657.wmf"/>
          <p:cNvPicPr>
            <a:picLocks noChangeAspect="1" noChangeArrowheads="1"/>
          </p:cNvPicPr>
          <p:nvPr/>
        </p:nvPicPr>
        <p:blipFill>
          <a:blip r:embed="rId3"/>
          <a:srcRect/>
          <a:stretch>
            <a:fillRect/>
          </a:stretch>
        </p:blipFill>
        <p:spPr bwMode="auto">
          <a:xfrm>
            <a:off x="500034" y="5715016"/>
            <a:ext cx="1213552" cy="785818"/>
          </a:xfrm>
          <a:prstGeom prst="rect">
            <a:avLst/>
          </a:prstGeom>
          <a:noFill/>
        </p:spPr>
      </p:pic>
    </p:spTree>
  </p:cSld>
  <p:clrMapOvr>
    <a:masterClrMapping/>
  </p:clrMapOvr>
  <p:transition spd="slow">
    <p:sndAc>
      <p:stSnd>
        <p:snd r:embed="rId2" name="whoosh.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a:t>
            </a:fld>
            <a:endParaRPr lang="ar-SA" dirty="0"/>
          </a:p>
        </p:txBody>
      </p:sp>
      <p:sp>
        <p:nvSpPr>
          <p:cNvPr id="3" name="Rectangle 2"/>
          <p:cNvSpPr/>
          <p:nvPr/>
        </p:nvSpPr>
        <p:spPr>
          <a:xfrm>
            <a:off x="214282" y="928670"/>
            <a:ext cx="8715436" cy="4401205"/>
          </a:xfrm>
          <a:prstGeom prst="rect">
            <a:avLst/>
          </a:prstGeom>
        </p:spPr>
        <p:txBody>
          <a:bodyPr wrap="square">
            <a:spAutoFit/>
          </a:bodyPr>
          <a:lstStyle/>
          <a:p>
            <a:pPr algn="just"/>
            <a:r>
              <a:rPr lang="ar-SA" sz="4000" b="1" dirty="0" smtClean="0">
                <a:solidFill>
                  <a:srgbClr val="002060"/>
                </a:solidFill>
              </a:rPr>
              <a:t>وتتكون الثقافة التنظيمية من القيم والمعتقدات السائدة لدي المنظمات وذلك من خلال الاعتقاد في سعيها لتكون الأفضل في مجال عملها ، مع الاهتمام بأدق تفصيلات التنفيذ وتحقيق التفوق والجودة وتحسين الخدمة ، إضافة إلي التركيز علي قيمة وأهمية الأفراد العاملين ، حيث إن معظم أفراد المنظمة يجب أن يكونون مبدعين .</a:t>
            </a:r>
            <a:endParaRPr lang="en-US" sz="4000" dirty="0">
              <a:solidFill>
                <a:srgbClr val="002060"/>
              </a:solidFill>
            </a:endParaRPr>
          </a:p>
        </p:txBody>
      </p:sp>
      <p:pic>
        <p:nvPicPr>
          <p:cNvPr id="5122" name="Picture 2" descr="C:\Program Files (x86)\Microsoft Office\MEDIA\CAGCAT10\j0090386.wmf"/>
          <p:cNvPicPr>
            <a:picLocks noChangeAspect="1" noChangeArrowheads="1"/>
          </p:cNvPicPr>
          <p:nvPr/>
        </p:nvPicPr>
        <p:blipFill>
          <a:blip r:embed="rId4"/>
          <a:srcRect/>
          <a:stretch>
            <a:fillRect/>
          </a:stretch>
        </p:blipFill>
        <p:spPr bwMode="auto">
          <a:xfrm>
            <a:off x="479425" y="5000636"/>
            <a:ext cx="2149713" cy="1285884"/>
          </a:xfrm>
          <a:prstGeom prst="rect">
            <a:avLst/>
          </a:prstGeom>
          <a:noFill/>
        </p:spPr>
      </p:pic>
      <p:pic>
        <p:nvPicPr>
          <p:cNvPr id="5" name="Picture 2" descr="C:\Program Files (x86)\Microsoft Office\MEDIA\CAGCAT10\j0090386.wmf"/>
          <p:cNvPicPr>
            <a:picLocks noChangeAspect="1" noChangeArrowheads="1"/>
          </p:cNvPicPr>
          <p:nvPr/>
        </p:nvPicPr>
        <p:blipFill>
          <a:blip r:embed="rId4"/>
          <a:srcRect/>
          <a:stretch>
            <a:fillRect/>
          </a:stretch>
        </p:blipFill>
        <p:spPr bwMode="auto">
          <a:xfrm>
            <a:off x="500034" y="5000636"/>
            <a:ext cx="2149713" cy="1285884"/>
          </a:xfrm>
          <a:prstGeom prst="rect">
            <a:avLst/>
          </a:prstGeom>
          <a:noFill/>
        </p:spPr>
      </p:pic>
    </p:spTree>
  </p:cSld>
  <p:clrMapOvr>
    <a:masterClrMapping/>
  </p:clrMapOvr>
  <p:transition spd="slow">
    <p:sndAc>
      <p:stSnd>
        <p:snd r:embed="rId3" name="cashreg.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40</a:t>
            </a:fld>
            <a:endParaRPr lang="ar-SA" dirty="0"/>
          </a:p>
        </p:txBody>
      </p:sp>
      <p:sp>
        <p:nvSpPr>
          <p:cNvPr id="3" name="Rectangle 2"/>
          <p:cNvSpPr/>
          <p:nvPr/>
        </p:nvSpPr>
        <p:spPr>
          <a:xfrm>
            <a:off x="285720" y="285728"/>
            <a:ext cx="8643950" cy="5262979"/>
          </a:xfrm>
          <a:prstGeom prst="rect">
            <a:avLst/>
          </a:prstGeom>
        </p:spPr>
        <p:txBody>
          <a:bodyPr wrap="square">
            <a:spAutoFit/>
          </a:bodyPr>
          <a:lstStyle/>
          <a:p>
            <a:pPr algn="just"/>
            <a:r>
              <a:rPr lang="ar-SA" sz="4800" b="1" dirty="0" smtClean="0"/>
              <a:t>  </a:t>
            </a:r>
            <a:r>
              <a:rPr lang="ar-SA" sz="4800" b="1" dirty="0" smtClean="0">
                <a:solidFill>
                  <a:srgbClr val="002060"/>
                </a:solidFill>
              </a:rPr>
              <a:t>وهذا ما يفرض على التربية العربية مراجعة فلسفتها ونظمها ومناهجها وتقنياتها للتعامل مع ضغوط العولمة على الحقل التربوي. والتوعية الأمنية له أهميتها فى توفير البيئة السوية الصالحة للطلاب حتى يمارسون أنشطتهم الحياتية المعاصرة بشكل سوي</a:t>
            </a:r>
            <a:endParaRPr lang="en-US" sz="4800" dirty="0">
              <a:solidFill>
                <a:srgbClr val="002060"/>
              </a:solidFill>
            </a:endParaRPr>
          </a:p>
        </p:txBody>
      </p:sp>
      <p:pic>
        <p:nvPicPr>
          <p:cNvPr id="37890" name="Picture 2" descr="C:\Program Files (x86)\Microsoft Office\MEDIA\CAGCAT10\j0252349.wmf"/>
          <p:cNvPicPr>
            <a:picLocks noChangeAspect="1" noChangeArrowheads="1"/>
          </p:cNvPicPr>
          <p:nvPr/>
        </p:nvPicPr>
        <p:blipFill>
          <a:blip r:embed="rId3"/>
          <a:srcRect/>
          <a:stretch>
            <a:fillRect/>
          </a:stretch>
        </p:blipFill>
        <p:spPr bwMode="auto">
          <a:xfrm>
            <a:off x="785786" y="4857760"/>
            <a:ext cx="1826971" cy="1110996"/>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34F065-1154-456A-91E3-76DE8E75E17B}" type="slidenum">
              <a:rPr lang="ar-SA" smtClean="0"/>
              <a:pPr/>
              <a:t>41</a:t>
            </a:fld>
            <a:endParaRPr lang="ar-SA" dirty="0"/>
          </a:p>
        </p:txBody>
      </p:sp>
      <p:sp>
        <p:nvSpPr>
          <p:cNvPr id="4" name="Rectangle 3"/>
          <p:cNvSpPr/>
          <p:nvPr/>
        </p:nvSpPr>
        <p:spPr>
          <a:xfrm>
            <a:off x="214282" y="214290"/>
            <a:ext cx="8786874" cy="4247317"/>
          </a:xfrm>
          <a:prstGeom prst="rect">
            <a:avLst/>
          </a:prstGeom>
        </p:spPr>
        <p:txBody>
          <a:bodyPr wrap="square">
            <a:spAutoFit/>
          </a:bodyPr>
          <a:lstStyle/>
          <a:p>
            <a:pPr algn="just"/>
            <a:r>
              <a:rPr lang="ar-SA" sz="5400" b="1" dirty="0" smtClean="0">
                <a:solidFill>
                  <a:srgbClr val="002060"/>
                </a:solidFill>
              </a:rPr>
              <a:t>   ومن هنا فإن التوعية الأمنية تُعد عنصراً من عناصر التنمية الشاملة فى المجتمع، ومظهراً من مظاهر القدرة على التحرر من المؤثرات الخارجية الوافدة فى ظل النظام العالمي الجديد. </a:t>
            </a:r>
            <a:endParaRPr lang="en-US" sz="5400" dirty="0">
              <a:solidFill>
                <a:srgbClr val="002060"/>
              </a:solidFill>
            </a:endParaRPr>
          </a:p>
        </p:txBody>
      </p:sp>
      <p:pic>
        <p:nvPicPr>
          <p:cNvPr id="38914" name="Picture 2" descr="C:\Program Files (x86)\Microsoft Office\MEDIA\CAGCAT10\j0251925.wmf"/>
          <p:cNvPicPr>
            <a:picLocks noChangeAspect="1" noChangeArrowheads="1"/>
          </p:cNvPicPr>
          <p:nvPr/>
        </p:nvPicPr>
        <p:blipFill>
          <a:blip r:embed="rId3"/>
          <a:srcRect/>
          <a:stretch>
            <a:fillRect/>
          </a:stretch>
        </p:blipFill>
        <p:spPr bwMode="auto">
          <a:xfrm>
            <a:off x="714348" y="4357694"/>
            <a:ext cx="1812341" cy="1805940"/>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42</a:t>
            </a:fld>
            <a:endParaRPr lang="ar-SA" dirty="0"/>
          </a:p>
        </p:txBody>
      </p:sp>
      <p:sp>
        <p:nvSpPr>
          <p:cNvPr id="1025" name="Rectangle 1"/>
          <p:cNvSpPr>
            <a:spLocks noChangeArrowheads="1"/>
          </p:cNvSpPr>
          <p:nvPr/>
        </p:nvSpPr>
        <p:spPr bwMode="auto">
          <a:xfrm>
            <a:off x="285720" y="500041"/>
            <a:ext cx="864399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0" fontAlgn="base">
              <a:spcBef>
                <a:spcPct val="0"/>
              </a:spcBef>
              <a:spcAft>
                <a:spcPct val="0"/>
              </a:spcAft>
            </a:pPr>
            <a:r>
              <a:rPr lang="ar-SA" sz="4400" b="1" dirty="0" smtClean="0">
                <a:solidFill>
                  <a:srgbClr val="002060"/>
                </a:solidFill>
                <a:latin typeface="Times New Roman" pitchFamily="18" charset="0"/>
                <a:ea typeface="Times New Roman" pitchFamily="18" charset="0"/>
                <a:cs typeface="Times New Roman" pitchFamily="18" charset="0"/>
              </a:rPr>
              <a:t>أولاً :التوعية تجاه إعادة التأهيل الأمني للمعلم   </a:t>
            </a:r>
            <a:r>
              <a:rPr lang="ar-SA" sz="4400" b="1" dirty="0" smtClean="0">
                <a:solidFill>
                  <a:srgbClr val="002060"/>
                </a:solidFill>
                <a:latin typeface="Arial" pitchFamily="34" charset="0"/>
                <a:ea typeface="Times New Roman" pitchFamily="18" charset="0"/>
                <a:cs typeface="Arial" pitchFamily="34" charset="0"/>
              </a:rPr>
              <a:t> تتعهد مؤسسات التعليم العالي ببرامج إعداد وتأهيل العاملين بالبيئات المدرسية ، وتؤكد برامج الإعداد والتأهيل علي نشر ثقافة السلام ومبادئ الحوار ، إلي جانب ترسيخ روح الانتماء الوطني لأبناء المجتمع الواحد           </a:t>
            </a:r>
          </a:p>
          <a:p>
            <a:pPr lvl="0" algn="just" rtl="0" fontAlgn="base">
              <a:spcBef>
                <a:spcPct val="0"/>
              </a:spcBef>
              <a:spcAft>
                <a:spcPct val="0"/>
              </a:spcAft>
            </a:pPr>
            <a:r>
              <a:rPr lang="ar-SA" sz="3600" b="1" dirty="0" smtClean="0">
                <a:solidFill>
                  <a:srgbClr val="002060"/>
                </a:solidFill>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8" name="Picture 2" descr="C:\Program Files (x86)\Microsoft Office\MEDIA\CAGCAT10\j0240695.wmf"/>
          <p:cNvPicPr>
            <a:picLocks noChangeAspect="1" noChangeArrowheads="1"/>
          </p:cNvPicPr>
          <p:nvPr/>
        </p:nvPicPr>
        <p:blipFill>
          <a:blip r:embed="rId3"/>
          <a:srcRect/>
          <a:stretch>
            <a:fillRect/>
          </a:stretch>
        </p:blipFill>
        <p:spPr bwMode="auto">
          <a:xfrm>
            <a:off x="928662" y="4714884"/>
            <a:ext cx="1826057" cy="1462126"/>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43</a:t>
            </a:fld>
            <a:endParaRPr lang="ar-SA" dirty="0"/>
          </a:p>
        </p:txBody>
      </p:sp>
      <p:sp>
        <p:nvSpPr>
          <p:cNvPr id="3" name="Rectangle 2"/>
          <p:cNvSpPr/>
          <p:nvPr/>
        </p:nvSpPr>
        <p:spPr>
          <a:xfrm>
            <a:off x="857224" y="357166"/>
            <a:ext cx="8072494" cy="5016758"/>
          </a:xfrm>
          <a:prstGeom prst="rect">
            <a:avLst/>
          </a:prstGeom>
        </p:spPr>
        <p:txBody>
          <a:bodyPr wrap="square">
            <a:spAutoFit/>
          </a:bodyPr>
          <a:lstStyle/>
          <a:p>
            <a:pPr lvl="0" algn="just" rtl="0" fontAlgn="base">
              <a:spcBef>
                <a:spcPct val="0"/>
              </a:spcBef>
              <a:spcAft>
                <a:spcPct val="0"/>
              </a:spcAft>
            </a:pPr>
            <a:r>
              <a:rPr lang="ar-SA" sz="4000" b="1" dirty="0" smtClean="0">
                <a:solidFill>
                  <a:srgbClr val="002060"/>
                </a:solidFill>
                <a:latin typeface="Arial" pitchFamily="34" charset="0"/>
                <a:ea typeface="Times New Roman" pitchFamily="18" charset="0"/>
                <a:cs typeface="Arial" pitchFamily="34" charset="0"/>
              </a:rPr>
              <a:t>كما يلزم التأكيد علي روح التآلف بين كافة الشعوب. هذا والعاملون في البيئات المدرسية يعتبرون حجر الزاوية في تحقيق الأهداف التعليمية لما يتمتعون به من تأهيل واع لمشكلات مجتمعهم وتطلعات أمتهم مستهدفين غرس القيم الايجابية في نفوس الناشئة  وتعميق الإيمان في نفوسهم                                              </a:t>
            </a:r>
          </a:p>
          <a:p>
            <a:pPr lvl="0" algn="just" rtl="0" fontAlgn="base">
              <a:spcBef>
                <a:spcPct val="0"/>
              </a:spcBef>
              <a:spcAft>
                <a:spcPct val="0"/>
              </a:spcAft>
            </a:pPr>
            <a:r>
              <a:rPr lang="ar-SA" sz="4000" b="1" dirty="0" smtClean="0">
                <a:solidFill>
                  <a:srgbClr val="002060"/>
                </a:solidFill>
                <a:latin typeface="Arial" pitchFamily="34" charset="0"/>
                <a:ea typeface="Times New Roman" pitchFamily="18" charset="0"/>
                <a:cs typeface="Arial" pitchFamily="34" charset="0"/>
              </a:rPr>
              <a:t>       </a:t>
            </a:r>
            <a:endParaRPr lang="en-US" dirty="0"/>
          </a:p>
        </p:txBody>
      </p:sp>
      <p:pic>
        <p:nvPicPr>
          <p:cNvPr id="40962" name="Picture 2" descr="C:\Program Files (x86)\Microsoft Office\MEDIA\CAGCAT10\j0285750.wmf"/>
          <p:cNvPicPr>
            <a:picLocks noChangeAspect="1" noChangeArrowheads="1"/>
          </p:cNvPicPr>
          <p:nvPr/>
        </p:nvPicPr>
        <p:blipFill>
          <a:blip r:embed="rId3"/>
          <a:srcRect/>
          <a:stretch>
            <a:fillRect/>
          </a:stretch>
        </p:blipFill>
        <p:spPr bwMode="auto">
          <a:xfrm>
            <a:off x="714348" y="4429132"/>
            <a:ext cx="1824228" cy="1121054"/>
          </a:xfrm>
          <a:prstGeom prst="rect">
            <a:avLst/>
          </a:prstGeom>
          <a:noFill/>
        </p:spPr>
      </p:pic>
    </p:spTree>
  </p:cSld>
  <p:clrMapOvr>
    <a:masterClrMapping/>
  </p:clrMapOvr>
  <p:transition spd="slow">
    <p:sndAc>
      <p:stSnd>
        <p:snd r:embed="rId2" name="voltage.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44</a:t>
            </a:fld>
            <a:endParaRPr lang="ar-SA" dirty="0"/>
          </a:p>
        </p:txBody>
      </p:sp>
      <p:sp>
        <p:nvSpPr>
          <p:cNvPr id="3" name="Rectangle 2"/>
          <p:cNvSpPr/>
          <p:nvPr/>
        </p:nvSpPr>
        <p:spPr>
          <a:xfrm>
            <a:off x="285720" y="214290"/>
            <a:ext cx="8572560" cy="5632311"/>
          </a:xfrm>
          <a:prstGeom prst="rect">
            <a:avLst/>
          </a:prstGeom>
        </p:spPr>
        <p:txBody>
          <a:bodyPr wrap="square">
            <a:spAutoFit/>
          </a:bodyPr>
          <a:lstStyle/>
          <a:p>
            <a:pPr algn="just"/>
            <a:r>
              <a:rPr lang="ar-SA" sz="4000" b="1" dirty="0" smtClean="0">
                <a:solidFill>
                  <a:srgbClr val="002060"/>
                </a:solidFill>
              </a:rPr>
              <a:t>أنه يلزم علي المعلمين امتلاك القدرة علي استيعاب المتغيرات المجتمعية ، وأن يكون لديهم المقدرة علي مساندة الطلاب لمواجهة الأمور الأمنية المستحدثة بما يلائم ثقافة المجتمع واتجاهاته ن الأمر الذي يقلل من انتشار الاتجاهات المتطرفة في المجتمع ، ومن هنا تبرز أهمية إقامة دورات تدريبية أمنية متخصصة للمعلمين من أجل توعيتهم بقضايا العنف والغُلو وغيرها من الاتجاهات الفكرية المتطرفة . </a:t>
            </a:r>
            <a:endParaRPr lang="en-US" sz="4000" dirty="0">
              <a:solidFill>
                <a:srgbClr val="002060"/>
              </a:solidFill>
            </a:endParaRPr>
          </a:p>
        </p:txBody>
      </p:sp>
      <p:pic>
        <p:nvPicPr>
          <p:cNvPr id="41986" name="Picture 2" descr="C:\Program Files (x86)\Microsoft Office\MEDIA\CAGCAT10\j0285926.wmf"/>
          <p:cNvPicPr>
            <a:picLocks noChangeAspect="1" noChangeArrowheads="1"/>
          </p:cNvPicPr>
          <p:nvPr/>
        </p:nvPicPr>
        <p:blipFill>
          <a:blip r:embed="rId3"/>
          <a:srcRect/>
          <a:stretch>
            <a:fillRect/>
          </a:stretch>
        </p:blipFill>
        <p:spPr bwMode="auto">
          <a:xfrm>
            <a:off x="571472" y="5214950"/>
            <a:ext cx="1827886" cy="1214446"/>
          </a:xfrm>
          <a:prstGeom prst="rect">
            <a:avLst/>
          </a:prstGeom>
          <a:noFill/>
        </p:spPr>
      </p:pic>
    </p:spTree>
  </p:cSld>
  <p:clrMapOvr>
    <a:masterClrMapping/>
  </p:clrMapOvr>
  <p:transition spd="slow">
    <p:sndAc>
      <p:stSnd>
        <p:snd r:embed="rId2" name="laser.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45</a:t>
            </a:fld>
            <a:endParaRPr lang="ar-SA" dirty="0"/>
          </a:p>
        </p:txBody>
      </p:sp>
      <p:sp>
        <p:nvSpPr>
          <p:cNvPr id="3" name="Rectangle 2"/>
          <p:cNvSpPr/>
          <p:nvPr/>
        </p:nvSpPr>
        <p:spPr>
          <a:xfrm>
            <a:off x="285720" y="500042"/>
            <a:ext cx="8643998" cy="4832092"/>
          </a:xfrm>
          <a:prstGeom prst="rect">
            <a:avLst/>
          </a:prstGeom>
        </p:spPr>
        <p:txBody>
          <a:bodyPr wrap="square">
            <a:spAutoFit/>
          </a:bodyPr>
          <a:lstStyle/>
          <a:p>
            <a:pPr algn="just"/>
            <a:r>
              <a:rPr lang="ar-SA" sz="4400" b="1" dirty="0" smtClean="0">
                <a:solidFill>
                  <a:srgbClr val="002060"/>
                </a:solidFill>
              </a:rPr>
              <a:t>    وقد ظهرت الحاجة إلي إعادة النظر في التأهيل الأمني للمعلم ، فالوعي الأمني للمعلم له تأثير قوي في تحقيق منهج الوسطية الفكرية للطلاب ، وسلامة فكر المعلم وحسن نواياه تجاه الطالب وتجاه المجتمع علي قدر كبير من الأهمية في تحقيق أبعاد التوعية الأمنية المنشودة بين الطلاب . </a:t>
            </a:r>
            <a:endParaRPr lang="en-US" sz="4400" dirty="0">
              <a:solidFill>
                <a:srgbClr val="002060"/>
              </a:solidFill>
            </a:endParaRPr>
          </a:p>
        </p:txBody>
      </p:sp>
      <p:pic>
        <p:nvPicPr>
          <p:cNvPr id="43010" name="Picture 2" descr="C:\Program Files (x86)\Microsoft Office\MEDIA\CAGCAT10\j0285360.wmf"/>
          <p:cNvPicPr>
            <a:picLocks noChangeAspect="1" noChangeArrowheads="1"/>
          </p:cNvPicPr>
          <p:nvPr/>
        </p:nvPicPr>
        <p:blipFill>
          <a:blip r:embed="rId3"/>
          <a:srcRect/>
          <a:stretch>
            <a:fillRect/>
          </a:stretch>
        </p:blipFill>
        <p:spPr bwMode="auto">
          <a:xfrm>
            <a:off x="571472" y="4429132"/>
            <a:ext cx="1474013" cy="1817827"/>
          </a:xfrm>
          <a:prstGeom prst="rect">
            <a:avLst/>
          </a:prstGeom>
          <a:noFill/>
        </p:spPr>
      </p:pic>
    </p:spTree>
  </p:cSld>
  <p:clrMapOvr>
    <a:masterClrMapping/>
  </p:clrMapOvr>
  <p:transition spd="slow">
    <p:sndAc>
      <p:stSnd>
        <p:snd r:embed="rId2" name="whoosh.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46</a:t>
            </a:fld>
            <a:endParaRPr lang="ar-SA" dirty="0"/>
          </a:p>
        </p:txBody>
      </p:sp>
      <p:sp>
        <p:nvSpPr>
          <p:cNvPr id="59393"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ثانياً - التوعية تجاه الأمن النفسي والشخصي للطالب</a:t>
            </a:r>
            <a:r>
              <a:rPr kumimoji="0" lang="en-US"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a:t>
            </a:r>
            <a:endPar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يتألف المجتمع من أفراد ، ومن ثم فالتوعية الأمنية تجاه الفرد</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ذاته من صميم التوعية الأمنية تجاه أمن وسلامة الوطن ، فإذا قامت البيئة المدرسية بتوعية الطلاب نحو اهتمامهم بصحتهم وابتعادهم عن المخاطر والمحافظة علي وقتهم وجودة إدارته ،فإنها تساهم في التوعية الأمنية المجتمعية</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4034" name="Picture 2" descr="C:\Program Files (x86)\Microsoft Office\MEDIA\CAGCAT10\j0285750.wmf"/>
          <p:cNvPicPr>
            <a:picLocks noChangeAspect="1" noChangeArrowheads="1"/>
          </p:cNvPicPr>
          <p:nvPr/>
        </p:nvPicPr>
        <p:blipFill>
          <a:blip r:embed="rId3"/>
          <a:srcRect/>
          <a:stretch>
            <a:fillRect/>
          </a:stretch>
        </p:blipFill>
        <p:spPr bwMode="auto">
          <a:xfrm>
            <a:off x="2071670" y="5286388"/>
            <a:ext cx="1824228" cy="1121054"/>
          </a:xfrm>
          <a:prstGeom prst="rect">
            <a:avLst/>
          </a:prstGeom>
          <a:noFill/>
        </p:spPr>
      </p:pic>
    </p:spTree>
  </p:cSld>
  <p:clrMapOvr>
    <a:masterClrMapping/>
  </p:clrMapOvr>
  <p:transition spd="slow">
    <p:sndAc>
      <p:stSnd>
        <p:snd r:embed="rId2" name="coin.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47</a:t>
            </a:fld>
            <a:endParaRPr lang="ar-SA" dirty="0"/>
          </a:p>
        </p:txBody>
      </p:sp>
      <p:sp>
        <p:nvSpPr>
          <p:cNvPr id="62465"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إن التوعية الأمنية للطالب يلزم أن تتجه إلي الأمن النفسي والشخصي للطالب  </a:t>
            </a:r>
            <a:r>
              <a:rPr kumimoji="0" lang="en-US"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ar-SA" sz="4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أي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أن يحافظ الطالب علي سلامة جسده ويحافظ علي وقته ، ويسعي للنجاح ويحترم النظام المجتمعي ويتم تنشئته علي وجوب طاعة ولي الأمر التي هي عامل رئيسي في تماسك الأمة وتؤدي إلي إظهار الأمة بمظاهر الوقار والهيبة . </a:t>
            </a: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5058" name="Picture 2" descr="C:\Program Files (x86)\Microsoft Office\MEDIA\CAGCAT10\j0292020.wmf"/>
          <p:cNvPicPr>
            <a:picLocks noChangeAspect="1" noChangeArrowheads="1"/>
          </p:cNvPicPr>
          <p:nvPr/>
        </p:nvPicPr>
        <p:blipFill>
          <a:blip r:embed="rId3"/>
          <a:srcRect/>
          <a:stretch>
            <a:fillRect/>
          </a:stretch>
        </p:blipFill>
        <p:spPr bwMode="auto">
          <a:xfrm>
            <a:off x="285720" y="4071942"/>
            <a:ext cx="1869034" cy="1488184"/>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48</a:t>
            </a:fld>
            <a:endParaRPr lang="ar-SA" dirty="0"/>
          </a:p>
        </p:txBody>
      </p:sp>
      <p:sp>
        <p:nvSpPr>
          <p:cNvPr id="63489" name="Rectangle 1"/>
          <p:cNvSpPr>
            <a:spLocks noChangeArrowheads="1"/>
          </p:cNvSpPr>
          <p:nvPr/>
        </p:nvSpPr>
        <p:spPr bwMode="auto">
          <a:xfrm>
            <a:off x="714347" y="214290"/>
            <a:ext cx="8215371"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ثالثاً- التوعية تجاه أمن الحقوق والواجبات بين الطلاب :</a:t>
            </a:r>
            <a:endPar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إن الشعور بالانتماء لمجتمع الأمة يجعل الطالب متأثراً ومؤثراً بمن يعيش بين ظهرانيهم ، ومن هنا يلزم التوعية الأمنية للطلاب تجاه الواجبات والحقوق والتصرف بوعي ومسئولية مجتمعية . إن توعية الطلاب بحقوقهم وواجباتهم تجاه مجتمع الأمة هي بدايات تحملهم المسئولية ، وهذا يدفعهم للقيام بواجباتهم تجاه الآخرين</a:t>
            </a: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4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6082" name="Picture 2" descr="C:\Program Files (x86)\Microsoft Office\MEDIA\CAGCAT10\j0292152.wmf"/>
          <p:cNvPicPr>
            <a:picLocks noChangeAspect="1" noChangeArrowheads="1"/>
          </p:cNvPicPr>
          <p:nvPr/>
        </p:nvPicPr>
        <p:blipFill>
          <a:blip r:embed="rId3"/>
          <a:srcRect/>
          <a:stretch>
            <a:fillRect/>
          </a:stretch>
        </p:blipFill>
        <p:spPr bwMode="auto">
          <a:xfrm>
            <a:off x="642911" y="5432987"/>
            <a:ext cx="1285884" cy="710658"/>
          </a:xfrm>
          <a:prstGeom prst="rect">
            <a:avLst/>
          </a:prstGeom>
          <a:noFill/>
        </p:spPr>
      </p:pic>
    </p:spTree>
  </p:cSld>
  <p:clrMapOvr>
    <a:masterClrMapping/>
  </p:clrMapOvr>
  <p:transition spd="med">
    <p:sndAc>
      <p:stSnd>
        <p:snd r:embed="rId2" name="push.wav" builtIn="1"/>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49</a:t>
            </a:fld>
            <a:endParaRPr lang="ar-SA" dirty="0"/>
          </a:p>
        </p:txBody>
      </p:sp>
      <p:sp>
        <p:nvSpPr>
          <p:cNvPr id="3" name="Rectangle 2"/>
          <p:cNvSpPr/>
          <p:nvPr/>
        </p:nvSpPr>
        <p:spPr>
          <a:xfrm>
            <a:off x="214282" y="285729"/>
            <a:ext cx="8643998" cy="6247864"/>
          </a:xfrm>
          <a:prstGeom prst="rect">
            <a:avLst/>
          </a:prstGeom>
        </p:spPr>
        <p:txBody>
          <a:bodyPr wrap="square">
            <a:spAutoFit/>
          </a:bodyPr>
          <a:lstStyle/>
          <a:p>
            <a:pPr algn="just"/>
            <a:r>
              <a:rPr lang="ar-SA" sz="4000" b="1" dirty="0" smtClean="0"/>
              <a:t> </a:t>
            </a:r>
            <a:r>
              <a:rPr lang="ar-SA" sz="4000" b="1" dirty="0" smtClean="0">
                <a:solidFill>
                  <a:srgbClr val="002060"/>
                </a:solidFill>
              </a:rPr>
              <a:t>هذا والتوعية الأمنية في إحدى مفاهيمها تعني اتجاه عقلي يعكس تصور الفرد لذاته وللآخرين ، وأهمية سيادة الأمن على المواقف الاجتماعية والظروف المحيطة به في المجتمع، ويتبلور ذلك في ترسيخ مفهوم الوقاية من الجريمة في الأذهان، وتعلم الأفراد كيفية إدارة حياتهم المعيشية العادية بطرق وأساليب تكفل لهم و لذويهم حماية أموالهم ولفت أنظارهم إلى التصرفات التي تقع منهم بحسن نية رغم أنها تمثل إهمالاّ يؤدي إلى إتاحة الفرصة لذوي السلوك الإجرامي لارتكاب الأفعال الضارة بهم </a:t>
            </a:r>
            <a:endParaRPr lang="en-US" sz="4000" dirty="0">
              <a:solidFill>
                <a:srgbClr val="002060"/>
              </a:solidFill>
            </a:endParaRPr>
          </a:p>
        </p:txBody>
      </p:sp>
      <p:pic>
        <p:nvPicPr>
          <p:cNvPr id="47106" name="Picture 2" descr="C:\Program Files (x86)\Microsoft Office\MEDIA\CAGCAT10\j0293570.wmf"/>
          <p:cNvPicPr>
            <a:picLocks noChangeAspect="1" noChangeArrowheads="1"/>
          </p:cNvPicPr>
          <p:nvPr/>
        </p:nvPicPr>
        <p:blipFill>
          <a:blip r:embed="rId3"/>
          <a:srcRect/>
          <a:stretch>
            <a:fillRect/>
          </a:stretch>
        </p:blipFill>
        <p:spPr bwMode="auto">
          <a:xfrm>
            <a:off x="214282" y="6286520"/>
            <a:ext cx="399658" cy="357166"/>
          </a:xfrm>
          <a:prstGeom prst="rect">
            <a:avLst/>
          </a:prstGeom>
          <a:noFill/>
        </p:spPr>
      </p:pic>
    </p:spTree>
  </p:cSld>
  <p:clrMapOvr>
    <a:masterClrMapping/>
  </p:clrMapOvr>
  <p:transition spd="slow">
    <p:sndAc>
      <p:stSnd>
        <p:snd r:embed="rId2" name="bomb.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7158" y="642918"/>
            <a:ext cx="82868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وتأتي هذه الدراسة التحليلية لتناقش كيفية تنمية الثقافة التنظيمية المدرسية من أجل تحقيق أبعاد التوعية الأمنية في كافة فروعها المنشودة وفي كافة أنماط علاقتها بالحياة الاجتماعية في مدارس التعليم العام،  فالقاعدة الأساسية في تحقيق</a:t>
            </a:r>
            <a:r>
              <a:rPr kumimoji="0" lang="en-US"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أبعاد التوعية الأمنية المنشودة لدي الطلاب تكمن في تنمية ثقافة تنظيمية مدرسية فعالة في هذا المجال </a:t>
            </a:r>
            <a:r>
              <a:rPr kumimoji="0" lang="ar-S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5</a:t>
            </a:fld>
            <a:endParaRPr lang="ar-SA" dirty="0"/>
          </a:p>
        </p:txBody>
      </p:sp>
      <p:pic>
        <p:nvPicPr>
          <p:cNvPr id="2" name="Picture 2" descr="C:\Program Files (x86)\Microsoft Office\MEDIA\CAGCAT10\j0295241.gif"/>
          <p:cNvPicPr>
            <a:picLocks noChangeAspect="1" noChangeArrowheads="1" noCrop="1"/>
          </p:cNvPicPr>
          <p:nvPr/>
        </p:nvPicPr>
        <p:blipFill>
          <a:blip r:embed="rId3"/>
          <a:srcRect/>
          <a:stretch>
            <a:fillRect/>
          </a:stretch>
        </p:blipFill>
        <p:spPr bwMode="auto">
          <a:xfrm>
            <a:off x="785786" y="5357826"/>
            <a:ext cx="676275" cy="1000125"/>
          </a:xfrm>
          <a:prstGeom prst="rect">
            <a:avLst/>
          </a:prstGeom>
          <a:noFill/>
        </p:spPr>
      </p:pic>
    </p:spTree>
  </p:cSld>
  <p:clrMapOvr>
    <a:masterClrMapping/>
  </p:clrMapOvr>
  <p:transition spd="slow">
    <p:sndAc>
      <p:stSnd>
        <p:snd r:embed="rId2" name="coin.wav" builtIn="1"/>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50</a:t>
            </a:fld>
            <a:endParaRPr lang="ar-SA" dirty="0"/>
          </a:p>
        </p:txBody>
      </p:sp>
      <p:sp>
        <p:nvSpPr>
          <p:cNvPr id="3" name="Rectangle 2"/>
          <p:cNvSpPr/>
          <p:nvPr/>
        </p:nvSpPr>
        <p:spPr>
          <a:xfrm>
            <a:off x="214282" y="214290"/>
            <a:ext cx="8572560" cy="6186309"/>
          </a:xfrm>
          <a:prstGeom prst="rect">
            <a:avLst/>
          </a:prstGeom>
        </p:spPr>
        <p:txBody>
          <a:bodyPr wrap="square">
            <a:spAutoFit/>
          </a:bodyPr>
          <a:lstStyle/>
          <a:p>
            <a:pPr algn="just"/>
            <a:r>
              <a:rPr lang="ar-SA" sz="3600" b="1" dirty="0" smtClean="0">
                <a:solidFill>
                  <a:srgbClr val="002060"/>
                </a:solidFill>
              </a:rPr>
              <a:t>  إن إدراك أهمية المشاركة مع الآخرين في اتخاذ موقف موحد ضد العبث بالأمن أو الإخلال  به ، وتنمية روح المشاركة يولد لدى الفرد سلوكاَ اجتماعياً مرغوباً فيه، هذا السلوك هو ضرورة اجتماعية وأمنية لإنجاح خطط الوقاية من الجريمة وزيادة فاعليتها، والمشاركة هي أحد مؤشرات توافق الشخص مع بيئته التي يعيش فيها، حيث يساهم في نشـاط الجماعـة بزيادة كفايته الفردية لتلبية حاجاته الشخصية وحاجاته المشتركة بتفاعل جهوده مع جهود الآخرين، كما تعني دفع الطلاب إلى المشاركة في أداء الخدمات الأمنية بالجهود الذاتية، والمشاركة في وضع الحلول لما يعرض من مشكلات عامة </a:t>
            </a:r>
            <a:endParaRPr lang="en-US" sz="3600" dirty="0">
              <a:solidFill>
                <a:srgbClr val="002060"/>
              </a:solidFill>
            </a:endParaRPr>
          </a:p>
        </p:txBody>
      </p:sp>
      <p:pic>
        <p:nvPicPr>
          <p:cNvPr id="48130" name="Picture 2" descr="C:\Program Files (x86)\Microsoft Office\MEDIA\CAGCAT10\j0293240.wmf"/>
          <p:cNvPicPr>
            <a:picLocks noChangeAspect="1" noChangeArrowheads="1"/>
          </p:cNvPicPr>
          <p:nvPr/>
        </p:nvPicPr>
        <p:blipFill>
          <a:blip r:embed="rId3"/>
          <a:srcRect/>
          <a:stretch>
            <a:fillRect/>
          </a:stretch>
        </p:blipFill>
        <p:spPr bwMode="auto">
          <a:xfrm>
            <a:off x="285720" y="5857892"/>
            <a:ext cx="1279733" cy="428628"/>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51</a:t>
            </a:fld>
            <a:endParaRPr lang="ar-SA" dirty="0"/>
          </a:p>
        </p:txBody>
      </p:sp>
      <p:sp>
        <p:nvSpPr>
          <p:cNvPr id="64513" name="Rectangle 1"/>
          <p:cNvSpPr>
            <a:spLocks noChangeArrowheads="1"/>
          </p:cNvSpPr>
          <p:nvPr/>
        </p:nvSpPr>
        <p:spPr bwMode="auto">
          <a:xfrm>
            <a:off x="428596" y="214290"/>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رابعاً - التوعية تجاه الأمن الفكري للطلاب</a:t>
            </a:r>
            <a:r>
              <a:rPr kumimoji="0" lang="en-US"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a:t>
            </a:r>
            <a:endPar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إن البيئة المدرسية يلزم أن تؤدي دوراً حيوياً في التوعية تجاه الأمن الفكري للطلاب</a:t>
            </a: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وتحديداً أن تعمل علي غرس القيم الدينية وتنميتها لدى الطلاب بما يقود إلى</a:t>
            </a: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تعزيز الأمن الفكري بينهم . وليس من الضروري أن يكون ذلك من خلال المنهج</a:t>
            </a: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الدراسي وحسب، بل الأهم أن يكون من خلال سلوك العاملين بالبيئة المدرسية ، والذين هم قدوة للطلاب</a:t>
            </a:r>
            <a:r>
              <a:rPr kumimoji="0" lang="en-US" sz="4000" b="0" i="0" u="none" strike="noStrike" cap="none" normalizeH="0" baseline="0" dirty="0" smtClean="0">
                <a:ln>
                  <a:noFill/>
                </a:ln>
                <a:solidFill>
                  <a:srgbClr val="002060"/>
                </a:solidFill>
                <a:effectLst/>
                <a:latin typeface="Arial" pitchFamily="34" charset="0"/>
                <a:cs typeface="Arial" pitchFamily="34" charset="0"/>
              </a:rPr>
              <a:t> </a:t>
            </a:r>
          </a:p>
        </p:txBody>
      </p:sp>
      <p:pic>
        <p:nvPicPr>
          <p:cNvPr id="49154" name="Picture 2" descr="C:\Program Files (x86)\Microsoft Office\MEDIA\CAGCAT10\j0293570.wmf"/>
          <p:cNvPicPr>
            <a:picLocks noChangeAspect="1" noChangeArrowheads="1"/>
          </p:cNvPicPr>
          <p:nvPr/>
        </p:nvPicPr>
        <p:blipFill>
          <a:blip r:embed="rId3"/>
          <a:srcRect/>
          <a:stretch>
            <a:fillRect/>
          </a:stretch>
        </p:blipFill>
        <p:spPr bwMode="auto">
          <a:xfrm>
            <a:off x="928662" y="5286388"/>
            <a:ext cx="905256" cy="906170"/>
          </a:xfrm>
          <a:prstGeom prst="rect">
            <a:avLst/>
          </a:prstGeom>
          <a:noFill/>
        </p:spPr>
      </p:pic>
    </p:spTree>
  </p:cSld>
  <p:clrMapOvr>
    <a:masterClrMapping/>
  </p:clrMapOvr>
  <p:transition spd="slow">
    <p:sndAc>
      <p:stSnd>
        <p:snd r:embed="rId2" name="voltage.wav" builtIn="1"/>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52</a:t>
            </a:fld>
            <a:endParaRPr lang="ar-SA" dirty="0"/>
          </a:p>
        </p:txBody>
      </p:sp>
      <p:sp>
        <p:nvSpPr>
          <p:cNvPr id="3" name="Rectangle 2"/>
          <p:cNvSpPr/>
          <p:nvPr/>
        </p:nvSpPr>
        <p:spPr>
          <a:xfrm>
            <a:off x="285720" y="357166"/>
            <a:ext cx="8643998" cy="5509200"/>
          </a:xfrm>
          <a:prstGeom prst="rect">
            <a:avLst/>
          </a:prstGeom>
        </p:spPr>
        <p:txBody>
          <a:bodyPr wrap="square">
            <a:spAutoFit/>
          </a:bodyPr>
          <a:lstStyle/>
          <a:p>
            <a:pPr algn="just"/>
            <a:r>
              <a:rPr lang="ar-SA" sz="4400" b="1" dirty="0" smtClean="0">
                <a:solidFill>
                  <a:srgbClr val="002060"/>
                </a:solidFill>
              </a:rPr>
              <a:t>ويستطيع هؤلاء الأفراد أن يقومون ببث جملة من المفاهيم التي تلفت انتباه الطالب تجاه القيم الفكرية والسلوك الفكري القويم، فالقدوة الحسنة في الأخلاق ومنهج الحياة العام لقادة البيئة المدرسية هي مناهل الطلاب في سلوكهم الفكري</a:t>
            </a:r>
            <a:r>
              <a:rPr lang="en-US" sz="4400" b="1" dirty="0" smtClean="0">
                <a:solidFill>
                  <a:srgbClr val="002060"/>
                </a:solidFill>
              </a:rPr>
              <a:t>.  </a:t>
            </a:r>
            <a:r>
              <a:rPr lang="ar-SA" sz="4400" b="1" dirty="0" smtClean="0">
                <a:solidFill>
                  <a:srgbClr val="002060"/>
                </a:solidFill>
              </a:rPr>
              <a:t>وعلى أفراد البيئة المدرسية أن يكونوا قدوة في الالتزام بالدين القويم فهو منهج الوسطية وحسن التفكر والتدبر والتعقل</a:t>
            </a:r>
            <a:endParaRPr lang="en-US" sz="4400" dirty="0">
              <a:solidFill>
                <a:srgbClr val="002060"/>
              </a:solidFill>
            </a:endParaRPr>
          </a:p>
        </p:txBody>
      </p:sp>
      <p:pic>
        <p:nvPicPr>
          <p:cNvPr id="50178" name="Picture 2" descr="C:\Program Files (x86)\Microsoft Office\MEDIA\CAGCAT10\j0293234.wmf"/>
          <p:cNvPicPr>
            <a:picLocks noChangeAspect="1" noChangeArrowheads="1"/>
          </p:cNvPicPr>
          <p:nvPr/>
        </p:nvPicPr>
        <p:blipFill>
          <a:blip r:embed="rId3"/>
          <a:srcRect/>
          <a:stretch>
            <a:fillRect/>
          </a:stretch>
        </p:blipFill>
        <p:spPr bwMode="auto">
          <a:xfrm>
            <a:off x="247650" y="5302250"/>
            <a:ext cx="1565275" cy="1154113"/>
          </a:xfrm>
          <a:prstGeom prst="rect">
            <a:avLst/>
          </a:prstGeom>
          <a:noFill/>
        </p:spPr>
      </p:pic>
    </p:spTree>
  </p:cSld>
  <p:clrMapOvr>
    <a:masterClrMapping/>
  </p:clrMapOvr>
  <p:transition spd="slow">
    <p:sndAc>
      <p:stSnd>
        <p:snd r:embed="rId2" name="laser.wav" builtIn="1"/>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53</a:t>
            </a:fld>
            <a:endParaRPr lang="ar-SA" dirty="0"/>
          </a:p>
        </p:txBody>
      </p:sp>
      <p:sp>
        <p:nvSpPr>
          <p:cNvPr id="3" name="Rectangle 2"/>
          <p:cNvSpPr/>
          <p:nvPr/>
        </p:nvSpPr>
        <p:spPr>
          <a:xfrm>
            <a:off x="285720" y="214290"/>
            <a:ext cx="8501122" cy="4832092"/>
          </a:xfrm>
          <a:prstGeom prst="rect">
            <a:avLst/>
          </a:prstGeom>
        </p:spPr>
        <p:txBody>
          <a:bodyPr wrap="square">
            <a:spAutoFit/>
          </a:bodyPr>
          <a:lstStyle/>
          <a:p>
            <a:pPr algn="just"/>
            <a:r>
              <a:rPr lang="ar-SA" sz="4400" b="1" dirty="0" smtClean="0">
                <a:solidFill>
                  <a:srgbClr val="002060"/>
                </a:solidFill>
              </a:rPr>
              <a:t>وأن يُعَودوا  طلابهم على حب الرسول الكريم - صلى الله عليه وسلم - لأن في ذلك بعدا عن الانحراف الفكري  إلي جانب تعويد الطلاب على حرية الرأي وقبول الرأي الآخر مهما كان مخالفاً لما يظن أنه الحق، وكذلك تعويدهم على أدب الخلاف والاختلاف، ومنهج الحوار من خلال الممارسة العملية. </a:t>
            </a:r>
            <a:endParaRPr lang="en-US" sz="4400" dirty="0">
              <a:solidFill>
                <a:srgbClr val="002060"/>
              </a:solidFill>
            </a:endParaRPr>
          </a:p>
        </p:txBody>
      </p:sp>
      <p:pic>
        <p:nvPicPr>
          <p:cNvPr id="51202" name="Picture 2" descr="C:\Program Files (x86)\Microsoft Office\MEDIA\CAGCAT10\j0292982.wmf"/>
          <p:cNvPicPr>
            <a:picLocks noChangeAspect="1" noChangeArrowheads="1"/>
          </p:cNvPicPr>
          <p:nvPr/>
        </p:nvPicPr>
        <p:blipFill>
          <a:blip r:embed="rId3"/>
          <a:srcRect/>
          <a:stretch>
            <a:fillRect/>
          </a:stretch>
        </p:blipFill>
        <p:spPr bwMode="auto">
          <a:xfrm>
            <a:off x="857224" y="4500570"/>
            <a:ext cx="1843430" cy="1819656"/>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54</a:t>
            </a:fld>
            <a:endParaRPr lang="ar-SA" dirty="0"/>
          </a:p>
        </p:txBody>
      </p:sp>
      <p:sp>
        <p:nvSpPr>
          <p:cNvPr id="3" name="Rectangle 2"/>
          <p:cNvSpPr/>
          <p:nvPr/>
        </p:nvSpPr>
        <p:spPr>
          <a:xfrm>
            <a:off x="428596" y="285729"/>
            <a:ext cx="8358246" cy="5632311"/>
          </a:xfrm>
          <a:prstGeom prst="rect">
            <a:avLst/>
          </a:prstGeom>
        </p:spPr>
        <p:txBody>
          <a:bodyPr wrap="square">
            <a:spAutoFit/>
          </a:bodyPr>
          <a:lstStyle/>
          <a:p>
            <a:pPr algn="just"/>
            <a:r>
              <a:rPr lang="ar-SA" sz="3600" b="1" dirty="0" smtClean="0">
                <a:solidFill>
                  <a:srgbClr val="002060"/>
                </a:solidFill>
              </a:rPr>
              <a:t>   ومن المعينات التي تساعد البيئة المدرسية على تحقيق التوعية تجاه الأمن الفكري للطلاب العمل علي غرس قيم الاعتزاز بالهوية الدينية خصوصاً هنا في أرض الحرمين الشريفين، إلي جانب العمل علي تقدير وحب ولاة الأمر الذين يخدمون الدين والوطن ويسعون لراحة إنسان هذه البلاد الطيبة الطاهرة، وكذلك إعطاء الطالب الثقة بنفسه وبرأيه ومنحه فرصة تبادل الأفكار مع معلمه وزملائه ومناقشتها فهذا يغرس فيه قبول الرأي الآخر وتصحيح الفكر، والاعتراف بالخطأ – إن وُجد - وتصحيح المسار. </a:t>
            </a:r>
            <a:endParaRPr lang="en-US" sz="3600" dirty="0">
              <a:solidFill>
                <a:srgbClr val="002060"/>
              </a:solidFill>
            </a:endParaRPr>
          </a:p>
        </p:txBody>
      </p:sp>
      <p:pic>
        <p:nvPicPr>
          <p:cNvPr id="52226" name="Picture 2" descr="C:\Program Files (x86)\Microsoft Office\MEDIA\CAGCAT10\j0295241.gif"/>
          <p:cNvPicPr>
            <a:picLocks noChangeAspect="1" noChangeArrowheads="1" noCrop="1"/>
          </p:cNvPicPr>
          <p:nvPr/>
        </p:nvPicPr>
        <p:blipFill>
          <a:blip r:embed="rId3"/>
          <a:srcRect/>
          <a:stretch>
            <a:fillRect/>
          </a:stretch>
        </p:blipFill>
        <p:spPr bwMode="auto">
          <a:xfrm>
            <a:off x="1071538" y="5286388"/>
            <a:ext cx="676275" cy="1000125"/>
          </a:xfrm>
          <a:prstGeom prst="rect">
            <a:avLst/>
          </a:prstGeom>
          <a:noFill/>
        </p:spPr>
      </p:pic>
    </p:spTree>
  </p:cSld>
  <p:clrMapOvr>
    <a:masterClrMapping/>
  </p:clrMapOvr>
  <p:transition spd="slow">
    <p:sndAc>
      <p:stSnd>
        <p:snd r:embed="rId2" name="cashreg.wav" builtIn="1"/>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55</a:t>
            </a:fld>
            <a:endParaRPr lang="ar-SA" dirty="0"/>
          </a:p>
        </p:txBody>
      </p:sp>
      <p:sp>
        <p:nvSpPr>
          <p:cNvPr id="67585" name="Rectangle 1"/>
          <p:cNvSpPr>
            <a:spLocks noChangeArrowheads="1"/>
          </p:cNvSpPr>
          <p:nvPr/>
        </p:nvSpPr>
        <p:spPr bwMode="auto">
          <a:xfrm>
            <a:off x="285720" y="0"/>
            <a:ext cx="84296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كل ذلك يمكن أن يحدث من خلال إقامة المحاضرات التي تركز على أهمية الأمن الفكري وتظهر للطلاب مقومات الاستقامة على الوسطية في الفكر والسلوك والمنهج، وكذلك المعارض الثقافية ومعارض الكتاب والندوات والمسرحيات وغيرها من وسائل توصيل الفكر والثقافة مثل الرسوم والقصص وغيرها. كما أن شيوع العدل بين الطلاب وإنصافهم في المتابعة والاهتمام بهم والنصائح لهم وتبادل الحب والاحترام والتقدير معهم وغير ذلك من الأشياء التي تعكس الطمأنينة وتغرس الثقة في النفوس تؤسس للتوعية الفعالة تجاه الأمن الفكري بين الطلاب .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53250" name="Picture 2" descr="C:\Program Files (x86)\Microsoft Office\MEDIA\CAGCAT10\j0297551.wmf"/>
          <p:cNvPicPr>
            <a:picLocks noChangeAspect="1" noChangeArrowheads="1"/>
          </p:cNvPicPr>
          <p:nvPr/>
        </p:nvPicPr>
        <p:blipFill>
          <a:blip r:embed="rId3"/>
          <a:srcRect/>
          <a:stretch>
            <a:fillRect/>
          </a:stretch>
        </p:blipFill>
        <p:spPr bwMode="auto">
          <a:xfrm>
            <a:off x="214283" y="5580830"/>
            <a:ext cx="1643074" cy="991442"/>
          </a:xfrm>
          <a:prstGeom prst="rect">
            <a:avLst/>
          </a:prstGeom>
          <a:noFill/>
        </p:spPr>
      </p:pic>
    </p:spTree>
  </p:cSld>
  <p:clrMapOvr>
    <a:masterClrMapping/>
  </p:clrMapOvr>
  <p:transition spd="slow">
    <p:sndAc>
      <p:stSnd>
        <p:snd r:embed="rId2" name="camera.wav" builtIn="1"/>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56</a:t>
            </a:fld>
            <a:endParaRPr lang="ar-SA" dirty="0"/>
          </a:p>
        </p:txBody>
      </p:sp>
      <p:sp>
        <p:nvSpPr>
          <p:cNvPr id="71681" name="Rectangle 1"/>
          <p:cNvSpPr>
            <a:spLocks noChangeArrowheads="1"/>
          </p:cNvSpPr>
          <p:nvPr/>
        </p:nvSpPr>
        <p:spPr bwMode="auto">
          <a:xfrm>
            <a:off x="642910" y="0"/>
            <a:ext cx="828680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خامساً - التوعية تجاه الأمن الثقافي بين الطلاب</a:t>
            </a:r>
            <a:r>
              <a:rPr kumimoji="0" lang="en-US"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en-US"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يمر المجتمع العربي مثل غيره من المجتمعات الإنسانية الأخرى بمرحلة التحولات السريعة والمتلاحقة التي شملت مختلف أوجه الحياة الاجتماعية والاقتصادية والسياسية والثقافية فى ظل النظام العالمي الجديد، وهذا يتطلب أثناء التعامل مع هذه التحولات المجتمعية الأخذ بسياسات وتدابير تساعد المجتمع على المواءمة والتكيف مع هذا النظام العالمي الجديد من جهة، وبين قدرة الأفراد فى المجتمع على استيعاب التغير وكيفية إدارته ، خاصة في مجال التغيرات الثقافية المتلاحقة والسريعة</a:t>
            </a:r>
            <a:r>
              <a:rPr kumimoji="0" lang="en-US"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54274" name="Picture 2" descr="C:\Program Files (x86)\Microsoft Office\MEDIA\CAGCAT10\j0297707.wmf"/>
          <p:cNvPicPr>
            <a:picLocks noChangeAspect="1" noChangeArrowheads="1"/>
          </p:cNvPicPr>
          <p:nvPr/>
        </p:nvPicPr>
        <p:blipFill>
          <a:blip r:embed="rId3"/>
          <a:srcRect/>
          <a:stretch>
            <a:fillRect/>
          </a:stretch>
        </p:blipFill>
        <p:spPr bwMode="auto">
          <a:xfrm>
            <a:off x="714348" y="5643578"/>
            <a:ext cx="765151" cy="785818"/>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57</a:t>
            </a:fld>
            <a:endParaRPr lang="ar-SA" dirty="0"/>
          </a:p>
        </p:txBody>
      </p:sp>
      <p:sp>
        <p:nvSpPr>
          <p:cNvPr id="3" name="Rectangle 2"/>
          <p:cNvSpPr/>
          <p:nvPr/>
        </p:nvSpPr>
        <p:spPr>
          <a:xfrm>
            <a:off x="285720" y="214291"/>
            <a:ext cx="8572560" cy="5078313"/>
          </a:xfrm>
          <a:prstGeom prst="rect">
            <a:avLst/>
          </a:prstGeom>
        </p:spPr>
        <p:txBody>
          <a:bodyPr wrap="square">
            <a:spAutoFit/>
          </a:bodyPr>
          <a:lstStyle/>
          <a:p>
            <a:pPr algn="just"/>
            <a:r>
              <a:rPr lang="ar-SA" sz="3600" b="1" dirty="0" smtClean="0">
                <a:solidFill>
                  <a:srgbClr val="002060"/>
                </a:solidFill>
              </a:rPr>
              <a:t> ولقد بات من  الضروري الحفاظ على الذاتية الثقافية والارتقاء بالفكر والسلوك الإنساني فى المجتمع لمواجهة الهيمنة الثقافية التي تستهدف الشباب وتفقده القدرة على الشعور بالاستقرار والأمان فى جوانب الحياة المختلفة . والثقافة كعملية متجددة لا تعنى أن إنساناً أو مجتمعاً معيناً قد حصل من المعارف والعلوم والقيم ما يجعله على قمة السُلم الثقافى، أو أنه وصل إلى الغاية القصوى، وإنما دلالات التهذيب والتقويم تُعنى التجدد الذاتي أي تكرار التهذيب ومراجعة الذات وتقويمها وإصلاح اعوجاجها </a:t>
            </a:r>
            <a:endParaRPr lang="en-US" sz="3600" dirty="0">
              <a:solidFill>
                <a:srgbClr val="002060"/>
              </a:solidFill>
            </a:endParaRPr>
          </a:p>
        </p:txBody>
      </p:sp>
      <p:pic>
        <p:nvPicPr>
          <p:cNvPr id="55298" name="Picture 2" descr="C:\Program Files (x86)\Microsoft Office\MEDIA\CAGCAT10\j0299125.wmf"/>
          <p:cNvPicPr>
            <a:picLocks noChangeAspect="1" noChangeArrowheads="1"/>
          </p:cNvPicPr>
          <p:nvPr/>
        </p:nvPicPr>
        <p:blipFill>
          <a:blip r:embed="rId3"/>
          <a:srcRect/>
          <a:stretch>
            <a:fillRect/>
          </a:stretch>
        </p:blipFill>
        <p:spPr bwMode="auto">
          <a:xfrm>
            <a:off x="0" y="4643446"/>
            <a:ext cx="1100023" cy="1805026"/>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58</a:t>
            </a:fld>
            <a:endParaRPr lang="ar-SA" dirty="0"/>
          </a:p>
        </p:txBody>
      </p:sp>
      <p:sp>
        <p:nvSpPr>
          <p:cNvPr id="3" name="Rectangle 2"/>
          <p:cNvSpPr/>
          <p:nvPr/>
        </p:nvSpPr>
        <p:spPr>
          <a:xfrm>
            <a:off x="285720" y="285729"/>
            <a:ext cx="8572560" cy="5632311"/>
          </a:xfrm>
          <a:prstGeom prst="rect">
            <a:avLst/>
          </a:prstGeom>
        </p:spPr>
        <p:txBody>
          <a:bodyPr wrap="square">
            <a:spAutoFit/>
          </a:bodyPr>
          <a:lstStyle/>
          <a:p>
            <a:pPr algn="just"/>
            <a:r>
              <a:rPr lang="ar-SA" sz="3600" b="1" dirty="0" smtClean="0">
                <a:solidFill>
                  <a:srgbClr val="002060"/>
                </a:solidFill>
              </a:rPr>
              <a:t>  وهكذا فإن</a:t>
            </a:r>
            <a:r>
              <a:rPr lang="ar-EG" sz="3600" b="1" dirty="0" smtClean="0">
                <a:solidFill>
                  <a:srgbClr val="002060"/>
                </a:solidFill>
              </a:rPr>
              <a:t>َّ</a:t>
            </a:r>
            <a:r>
              <a:rPr lang="ar-SA" sz="3600" b="1" dirty="0" smtClean="0">
                <a:solidFill>
                  <a:srgbClr val="002060"/>
                </a:solidFill>
              </a:rPr>
              <a:t> الأمن الثقافى لدى الشباب أصبح ضرورة لحماية الهوية الثقافية والتراث الحضاري، والقيم والعادات والتقاليد التي تمثل أهم الدعائم التي يقوم على أساسها المجتمع ، كما أن</a:t>
            </a:r>
            <a:r>
              <a:rPr lang="ar-EG" sz="3600" b="1" dirty="0" smtClean="0">
                <a:solidFill>
                  <a:srgbClr val="002060"/>
                </a:solidFill>
              </a:rPr>
              <a:t>َّ</a:t>
            </a:r>
            <a:r>
              <a:rPr lang="ar-SA" sz="3600" b="1" dirty="0" smtClean="0">
                <a:solidFill>
                  <a:srgbClr val="002060"/>
                </a:solidFill>
              </a:rPr>
              <a:t> الأمن الثقافى دعامة أساسية فى تحقيق الأمن القومي العربي فى ضوء التغيرات العالمية المعاصرة.     والأمن الثقافى يُعد نوعاً من الأمن الذي يحقق الحفاظ على الذاتية الثقافية فى مواجهة الهيمنة على الشخصية القومية، كذلك الحفاظ عليها من التيارات الثقافية المختلفة مع حماية جميع المؤسسات الثقافية من الانجراف إلي الثقافات الأخرى </a:t>
            </a:r>
            <a:endParaRPr lang="en-US" sz="3600" dirty="0">
              <a:solidFill>
                <a:srgbClr val="002060"/>
              </a:solidFill>
            </a:endParaRPr>
          </a:p>
        </p:txBody>
      </p:sp>
      <p:pic>
        <p:nvPicPr>
          <p:cNvPr id="56322" name="Picture 2" descr="C:\Program Files (x86)\Microsoft Office\MEDIA\CAGCAT10\j0299763.wmf"/>
          <p:cNvPicPr>
            <a:picLocks noChangeAspect="1" noChangeArrowheads="1"/>
          </p:cNvPicPr>
          <p:nvPr/>
        </p:nvPicPr>
        <p:blipFill>
          <a:blip r:embed="rId3"/>
          <a:srcRect/>
          <a:stretch>
            <a:fillRect/>
          </a:stretch>
        </p:blipFill>
        <p:spPr bwMode="auto">
          <a:xfrm>
            <a:off x="214282" y="5353812"/>
            <a:ext cx="1827886" cy="1504188"/>
          </a:xfrm>
          <a:prstGeom prst="rect">
            <a:avLst/>
          </a:prstGeom>
          <a:noFill/>
        </p:spPr>
      </p:pic>
    </p:spTree>
  </p:cSld>
  <p:clrMapOvr>
    <a:masterClrMapping/>
  </p:clrMapOvr>
  <p:transition spd="slow">
    <p:sndAc>
      <p:stSnd>
        <p:snd r:embed="rId2" name="applause.wav" builtIn="1"/>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59</a:t>
            </a:fld>
            <a:endParaRPr lang="ar-SA" dirty="0"/>
          </a:p>
        </p:txBody>
      </p:sp>
      <p:sp>
        <p:nvSpPr>
          <p:cNvPr id="3" name="Rectangle 2"/>
          <p:cNvSpPr/>
          <p:nvPr/>
        </p:nvSpPr>
        <p:spPr>
          <a:xfrm>
            <a:off x="357158" y="357167"/>
            <a:ext cx="8501122" cy="5632311"/>
          </a:xfrm>
          <a:prstGeom prst="rect">
            <a:avLst/>
          </a:prstGeom>
        </p:spPr>
        <p:txBody>
          <a:bodyPr wrap="square">
            <a:spAutoFit/>
          </a:bodyPr>
          <a:lstStyle/>
          <a:p>
            <a:pPr algn="just"/>
            <a:r>
              <a:rPr lang="ar-SA" sz="3600" b="1" dirty="0" smtClean="0">
                <a:solidFill>
                  <a:srgbClr val="002060"/>
                </a:solidFill>
              </a:rPr>
              <a:t>   كما يشير مفهوم الأمن الثقافى إلى أنه نوع من أنواع الأمن حيث يمثل أهم الدعائم التي يقوم عليها المجتمع من عادات وتقاليد وقيم وغيرها، وقد أضيف هذا المفهوم حديثاً نتيجة التقدم والتطور اللغوي والمعرفي، وقد أشار علماء الفكر والاجتماع إلى أن هذا المفهوم يُعد وسيلة لتحديد السلوك أو أداة لمسايرة أساليب الحياة بهدف مسايرة التغيرات العالمية، وفى الوقت نفسه حماية الذاتية الثقافية الخاصة لأفراد المجتمع الواحد، وما تضمنته من قيم مادية ومعنوية، والتي توجه الإنسان وتقدم له معايير السلوك .</a:t>
            </a:r>
            <a:endParaRPr lang="en-US" sz="3600" dirty="0">
              <a:solidFill>
                <a:srgbClr val="002060"/>
              </a:solidFill>
            </a:endParaRPr>
          </a:p>
        </p:txBody>
      </p:sp>
      <p:pic>
        <p:nvPicPr>
          <p:cNvPr id="57346" name="Picture 2" descr="C:\Program Files (x86)\Microsoft Office\MEDIA\CAGCAT10\j0298897.wmf"/>
          <p:cNvPicPr>
            <a:picLocks noChangeAspect="1" noChangeArrowheads="1"/>
          </p:cNvPicPr>
          <p:nvPr/>
        </p:nvPicPr>
        <p:blipFill>
          <a:blip r:embed="rId3"/>
          <a:srcRect/>
          <a:stretch>
            <a:fillRect/>
          </a:stretch>
        </p:blipFill>
        <p:spPr bwMode="auto">
          <a:xfrm>
            <a:off x="357158" y="5279746"/>
            <a:ext cx="1806854" cy="1578254"/>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جاءت هذه الدراسة في ثلاثة مباحث هي : </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المبحث الأول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وفيه تم تناول الإطار العام للدراسة والدراسات السابقة وقد تضمن هذا المبحث تحديداً العناصر الرئيسة التالية : مشكلة الدراسة وتساؤلاتها وأهدافها، بالإضافة إلي مصطلحات الدراسة ومنهجيتها ومنطلقاتها البحثية الأساسية وأهميتها ، إضافة إلي تحليل نتائج البحوث والدراسات التربوية والأمنية السابقة في هذا المجال.</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أما المبحث الثاني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فقد ناقش أبعاد التوعية الأمنية المنشودة بين الطلاب بمدارس التعليم العام من خلال تقديم الدراسة التحليلية لكافة الرؤى التربوية والأمنية المعاصرة في هذا المجال .</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وانتهت الدراسة في </a:t>
            </a:r>
            <a:r>
              <a:rPr kumimoji="0" lang="ar-SA" sz="32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مبحثها الأخير </a:t>
            </a:r>
            <a:r>
              <a:rPr kumimoji="0" lang="ar-SA"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إلي تقديم أنموذج مقترح لتنمية الثقافة التنظيمية المدرسية من أجل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تحقيق أبعاد التوعية الأمنية المنشودة بين الطلاب بمدارس التعليم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العام</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EG"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في الوطن العربي</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6</a:t>
            </a:fld>
            <a:endParaRPr lang="ar-SA" dirty="0"/>
          </a:p>
        </p:txBody>
      </p:sp>
      <p:pic>
        <p:nvPicPr>
          <p:cNvPr id="3075" name="Picture 3" descr="C:\Program Files (x86)\Microsoft Office\MEDIA\CAGCAT10\j0295241.gif"/>
          <p:cNvPicPr>
            <a:picLocks noChangeAspect="1" noChangeArrowheads="1" noCrop="1"/>
          </p:cNvPicPr>
          <p:nvPr/>
        </p:nvPicPr>
        <p:blipFill>
          <a:blip r:embed="rId3"/>
          <a:srcRect/>
          <a:stretch>
            <a:fillRect/>
          </a:stretch>
        </p:blipFill>
        <p:spPr bwMode="auto">
          <a:xfrm>
            <a:off x="214282" y="5857875"/>
            <a:ext cx="676275" cy="1000125"/>
          </a:xfrm>
          <a:prstGeom prst="rect">
            <a:avLst/>
          </a:prstGeom>
          <a:noFill/>
        </p:spPr>
      </p:pic>
    </p:spTree>
  </p:cSld>
  <p:clrMapOvr>
    <a:masterClrMapping/>
  </p:clrMapOvr>
  <p:transition spd="slow">
    <p:sndAc>
      <p:stSnd>
        <p:snd r:embed="rId2" name="explode.wav" builtIn="1"/>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60</a:t>
            </a:fld>
            <a:endParaRPr lang="ar-SA" dirty="0"/>
          </a:p>
        </p:txBody>
      </p:sp>
      <p:sp>
        <p:nvSpPr>
          <p:cNvPr id="3" name="Rectangle 2"/>
          <p:cNvSpPr/>
          <p:nvPr/>
        </p:nvSpPr>
        <p:spPr>
          <a:xfrm>
            <a:off x="357158" y="285728"/>
            <a:ext cx="8429684" cy="5509200"/>
          </a:xfrm>
          <a:prstGeom prst="rect">
            <a:avLst/>
          </a:prstGeom>
        </p:spPr>
        <p:txBody>
          <a:bodyPr wrap="square">
            <a:spAutoFit/>
          </a:bodyPr>
          <a:lstStyle/>
          <a:p>
            <a:pPr algn="just"/>
            <a:r>
              <a:rPr lang="ar-SA" sz="4400" b="1" dirty="0" smtClean="0">
                <a:solidFill>
                  <a:srgbClr val="002060"/>
                </a:solidFill>
              </a:rPr>
              <a:t>   كما أنَّ الأمن الثقافى ليس مجرد تعبير لغوى ، ولكنه مصطلح أو مفهوم مشتق من الأمان،ومن ضرورة الحفاظ على مستويات الثقافة فى أبعادها ومجالاتها ومظاهرها لتتابع دورها القومي، ومضمونها الإنساني، ومسئوليتها الحضارية فى سياق المعاصرة وبالمشاركة الفعالة على المستويين القومي والعالمي .</a:t>
            </a:r>
            <a:endParaRPr lang="en-US" sz="4400" dirty="0">
              <a:solidFill>
                <a:srgbClr val="002060"/>
              </a:solidFill>
            </a:endParaRPr>
          </a:p>
        </p:txBody>
      </p:sp>
      <p:pic>
        <p:nvPicPr>
          <p:cNvPr id="58370" name="Picture 2" descr="C:\Program Files (x86)\Microsoft Office\MEDIA\CAGCAT10\j0300840.wmf"/>
          <p:cNvPicPr>
            <a:picLocks noChangeAspect="1" noChangeArrowheads="1"/>
          </p:cNvPicPr>
          <p:nvPr/>
        </p:nvPicPr>
        <p:blipFill>
          <a:blip r:embed="rId3"/>
          <a:srcRect/>
          <a:stretch>
            <a:fillRect/>
          </a:stretch>
        </p:blipFill>
        <p:spPr bwMode="auto">
          <a:xfrm>
            <a:off x="642910" y="5000636"/>
            <a:ext cx="1815084" cy="1528877"/>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61</a:t>
            </a:fld>
            <a:endParaRPr lang="ar-SA" dirty="0"/>
          </a:p>
        </p:txBody>
      </p:sp>
      <p:sp>
        <p:nvSpPr>
          <p:cNvPr id="3" name="Rectangle 2"/>
          <p:cNvSpPr/>
          <p:nvPr/>
        </p:nvSpPr>
        <p:spPr>
          <a:xfrm>
            <a:off x="214282" y="285728"/>
            <a:ext cx="8572560" cy="5509200"/>
          </a:xfrm>
          <a:prstGeom prst="rect">
            <a:avLst/>
          </a:prstGeom>
        </p:spPr>
        <p:txBody>
          <a:bodyPr wrap="square">
            <a:spAutoFit/>
          </a:bodyPr>
          <a:lstStyle/>
          <a:p>
            <a:pPr algn="just"/>
            <a:r>
              <a:rPr lang="ar-SA" sz="4400" b="1" dirty="0" smtClean="0">
                <a:solidFill>
                  <a:srgbClr val="002060"/>
                </a:solidFill>
              </a:rPr>
              <a:t>وانطلاقاً من أهمية التوعية تجاه الأمن الثقافي  ودورها الفعال فى تحقيق الأهداف المجتمعية المرجوة منه حتى تكون عاملاً أساسياً فى تنمية الولاء والانتماء للوطن، وتكوين المواطن الصالح المشارك فى عملية التنمية الشاملة فى المجتمع ، لابد من وجود متطلبات عديدة لإرساء القواعد الثقافية الضرورية التي تحقق الأمن الثقافى لدى الطلاب . </a:t>
            </a:r>
            <a:endParaRPr lang="en-US" sz="4400" dirty="0">
              <a:solidFill>
                <a:srgbClr val="002060"/>
              </a:solidFill>
            </a:endParaRPr>
          </a:p>
        </p:txBody>
      </p:sp>
      <p:pic>
        <p:nvPicPr>
          <p:cNvPr id="59394" name="Picture 2" descr="C:\Program Files (x86)\Microsoft Office\MEDIA\CAGCAT10\j0301252.wmf"/>
          <p:cNvPicPr>
            <a:picLocks noChangeAspect="1" noChangeArrowheads="1"/>
          </p:cNvPicPr>
          <p:nvPr/>
        </p:nvPicPr>
        <p:blipFill>
          <a:blip r:embed="rId3"/>
          <a:srcRect/>
          <a:stretch>
            <a:fillRect/>
          </a:stretch>
        </p:blipFill>
        <p:spPr bwMode="auto">
          <a:xfrm>
            <a:off x="785786" y="5072074"/>
            <a:ext cx="1829714" cy="1565453"/>
          </a:xfrm>
          <a:prstGeom prst="rect">
            <a:avLst/>
          </a:prstGeom>
          <a:noFill/>
        </p:spPr>
      </p:pic>
    </p:spTree>
  </p:cSld>
  <p:clrMapOvr>
    <a:masterClrMapping/>
  </p:clrMapOvr>
  <p:transition spd="slow">
    <p:sndAc>
      <p:stSnd>
        <p:snd r:embed="rId2" name="voltage.wav" builtIn="1"/>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62</a:t>
            </a:fld>
            <a:endParaRPr lang="ar-SA" dirty="0"/>
          </a:p>
        </p:txBody>
      </p:sp>
      <p:sp>
        <p:nvSpPr>
          <p:cNvPr id="72705" name="Rectangle 1"/>
          <p:cNvSpPr>
            <a:spLocks noChangeArrowheads="1"/>
          </p:cNvSpPr>
          <p:nvPr/>
        </p:nvSpPr>
        <p:spPr bwMode="auto">
          <a:xfrm>
            <a:off x="285720" y="500042"/>
            <a:ext cx="850112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سادساً- التوعية تجاه أمن وسلامة الوطن</a:t>
            </a:r>
            <a:r>
              <a:rPr kumimoji="0" lang="en-US"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تواجه المجتمعات عامة والعربية خاصة تحديات مصيرية فرضتها مجموعة من المتغيرات العالمية، وعليها لكي تواجه هذه المتغيرات أن تهتم بإكساب الطلاب القدرة على التفكير والإبداع حتى يكون هؤلاء الطلاب قادرون على حماية الشخصية الوطنية والقومية وذلك بما يخدم عملية التنمية البشرية الشاملة</a:t>
            </a:r>
            <a:r>
              <a:rPr kumimoji="0" lang="en-US"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4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0418" name="Picture 2" descr="C:\Program Files (x86)\Microsoft Office\MEDIA\CAGCAT10\j0301076.wmf"/>
          <p:cNvPicPr>
            <a:picLocks noChangeAspect="1" noChangeArrowheads="1"/>
          </p:cNvPicPr>
          <p:nvPr/>
        </p:nvPicPr>
        <p:blipFill>
          <a:blip r:embed="rId3"/>
          <a:srcRect/>
          <a:stretch>
            <a:fillRect/>
          </a:stretch>
        </p:blipFill>
        <p:spPr bwMode="auto">
          <a:xfrm>
            <a:off x="500034" y="5072074"/>
            <a:ext cx="1614486" cy="1614486"/>
          </a:xfrm>
          <a:prstGeom prst="rect">
            <a:avLst/>
          </a:prstGeom>
          <a:noFill/>
        </p:spPr>
      </p:pic>
    </p:spTree>
  </p:cSld>
  <p:clrMapOvr>
    <a:masterClrMapping/>
  </p:clrMapOvr>
  <p:transition spd="slow">
    <p:sndAc>
      <p:stSnd>
        <p:snd r:embed="rId2" name="wind.wav" builtIn="1"/>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63</a:t>
            </a:fld>
            <a:endParaRPr lang="ar-SA" dirty="0"/>
          </a:p>
        </p:txBody>
      </p:sp>
      <p:sp>
        <p:nvSpPr>
          <p:cNvPr id="3" name="Rectangle 2"/>
          <p:cNvSpPr/>
          <p:nvPr/>
        </p:nvSpPr>
        <p:spPr>
          <a:xfrm>
            <a:off x="500034" y="142852"/>
            <a:ext cx="8286808" cy="5262979"/>
          </a:xfrm>
          <a:prstGeom prst="rect">
            <a:avLst/>
          </a:prstGeom>
        </p:spPr>
        <p:txBody>
          <a:bodyPr wrap="square">
            <a:spAutoFit/>
          </a:bodyPr>
          <a:lstStyle/>
          <a:p>
            <a:pPr algn="just"/>
            <a:r>
              <a:rPr lang="ar-SA" sz="4800" b="1" dirty="0" smtClean="0">
                <a:solidFill>
                  <a:srgbClr val="002060"/>
                </a:solidFill>
              </a:rPr>
              <a:t>والإبداع ضرورة لمواكبة التحديات والتطورات العالمية المتلاحقة، وهو المخرج الذي نستطيع من خلاله توفير المناخ الاجتماعي والثقافي والممارسات والأفكار القادرة على مواجهة الانفتاح على الثقافات الأخرى ، والتي تُؤمن سلامة وأمن الوطن .</a:t>
            </a:r>
            <a:endParaRPr lang="en-US" sz="4800" dirty="0">
              <a:solidFill>
                <a:srgbClr val="002060"/>
              </a:solidFill>
            </a:endParaRPr>
          </a:p>
        </p:txBody>
      </p:sp>
      <p:pic>
        <p:nvPicPr>
          <p:cNvPr id="61442" name="Picture 2" descr="C:\Program Files (x86)\Microsoft Office\MEDIA\CAGCAT10\j0300912.wmf"/>
          <p:cNvPicPr>
            <a:picLocks noChangeAspect="1" noChangeArrowheads="1"/>
          </p:cNvPicPr>
          <p:nvPr/>
        </p:nvPicPr>
        <p:blipFill>
          <a:blip r:embed="rId3"/>
          <a:srcRect/>
          <a:stretch>
            <a:fillRect/>
          </a:stretch>
        </p:blipFill>
        <p:spPr bwMode="auto">
          <a:xfrm>
            <a:off x="571472" y="4714884"/>
            <a:ext cx="1798625" cy="1707185"/>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64</a:t>
            </a:fld>
            <a:endParaRPr lang="ar-SA" dirty="0"/>
          </a:p>
        </p:txBody>
      </p:sp>
      <p:sp>
        <p:nvSpPr>
          <p:cNvPr id="3" name="Rectangle 2"/>
          <p:cNvSpPr/>
          <p:nvPr/>
        </p:nvSpPr>
        <p:spPr>
          <a:xfrm>
            <a:off x="428596" y="285728"/>
            <a:ext cx="8429684" cy="5016758"/>
          </a:xfrm>
          <a:prstGeom prst="rect">
            <a:avLst/>
          </a:prstGeom>
        </p:spPr>
        <p:txBody>
          <a:bodyPr wrap="square">
            <a:spAutoFit/>
          </a:bodyPr>
          <a:lstStyle/>
          <a:p>
            <a:pPr algn="just"/>
            <a:r>
              <a:rPr lang="ar-SA" sz="4000" b="1" dirty="0" smtClean="0">
                <a:solidFill>
                  <a:srgbClr val="002060"/>
                </a:solidFill>
              </a:rPr>
              <a:t>ومن متطلبات التوعية تجاه أمن وسلامة الوطن العمل علي إجراء حوار الثقافات أو الحضارات ، فهي من المتطلبات الأمنية الضرورية لتحقيق أمن المجتمع بأكمله ، لما له من أهمية فى الحفاظ على الذاتية الثقافية الخاصة بنا، والتعامل مع الثقافات الأخرى من أجل الإثراء المتبادل فى جميع المجالات، وليس الصراع والهيمنة الثقافية من جانب واحد. </a:t>
            </a:r>
            <a:endParaRPr lang="en-US" sz="4000" dirty="0">
              <a:solidFill>
                <a:srgbClr val="002060"/>
              </a:solidFill>
            </a:endParaRPr>
          </a:p>
        </p:txBody>
      </p:sp>
      <p:pic>
        <p:nvPicPr>
          <p:cNvPr id="120834" name="Picture 2" descr="C:\Program Files (x86)\Microsoft Office\MEDIA\OFFICE12\Lines\j0115875.gif"/>
          <p:cNvPicPr>
            <a:picLocks noChangeAspect="1" noChangeArrowheads="1"/>
          </p:cNvPicPr>
          <p:nvPr/>
        </p:nvPicPr>
        <p:blipFill>
          <a:blip r:embed="rId3"/>
          <a:srcRect/>
          <a:stretch>
            <a:fillRect/>
          </a:stretch>
        </p:blipFill>
        <p:spPr bwMode="auto">
          <a:xfrm>
            <a:off x="1714480" y="4643446"/>
            <a:ext cx="3429004" cy="1357323"/>
          </a:xfrm>
          <a:prstGeom prst="rect">
            <a:avLst/>
          </a:prstGeom>
          <a:noFill/>
        </p:spPr>
      </p:pic>
    </p:spTree>
  </p:cSld>
  <p:clrMapOvr>
    <a:masterClrMapping/>
  </p:clrMapOvr>
  <p:transition spd="slow">
    <p:sndAc>
      <p:stSnd>
        <p:snd r:embed="rId2" name="arrow.wav" builtIn="1"/>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65</a:t>
            </a:fld>
            <a:endParaRPr lang="ar-SA" dirty="0"/>
          </a:p>
        </p:txBody>
      </p:sp>
      <p:sp>
        <p:nvSpPr>
          <p:cNvPr id="3" name="Rectangle 2"/>
          <p:cNvSpPr/>
          <p:nvPr/>
        </p:nvSpPr>
        <p:spPr>
          <a:xfrm>
            <a:off x="285720" y="214290"/>
            <a:ext cx="8572560" cy="4832092"/>
          </a:xfrm>
          <a:prstGeom prst="rect">
            <a:avLst/>
          </a:prstGeom>
        </p:spPr>
        <p:txBody>
          <a:bodyPr wrap="square">
            <a:spAutoFit/>
          </a:bodyPr>
          <a:lstStyle/>
          <a:p>
            <a:pPr algn="just"/>
            <a:r>
              <a:rPr lang="ar-SA" sz="4400" b="1" dirty="0" smtClean="0">
                <a:solidFill>
                  <a:srgbClr val="002060"/>
                </a:solidFill>
              </a:rPr>
              <a:t>  وتؤدي البيئة المدرسية دوراً كبيراً في تهذيب النفوس، وتثقيف العقول، وتنظيم السلوك، فهي ملزمة بما تتضمنه عملياتها من قيم روحية وأخلاقية وتربوية أن تقدم دوراً هاماً  في التوعية تجاه أمن وسلامة الوطن ، ومن ثم تصبح سداً منيعاً يحول دون تفريخ أجيال تأخذ بثقافة العنف والكراهية</a:t>
            </a:r>
            <a:endParaRPr lang="en-US" sz="4400" dirty="0">
              <a:solidFill>
                <a:srgbClr val="002060"/>
              </a:solidFill>
            </a:endParaRPr>
          </a:p>
        </p:txBody>
      </p:sp>
      <p:pic>
        <p:nvPicPr>
          <p:cNvPr id="119810" name="Picture 2" descr="C:\Program Files (x86)\Microsoft Office\MEDIA\OFFICE12\Bullets\BD14514_.gif"/>
          <p:cNvPicPr>
            <a:picLocks noChangeAspect="1" noChangeArrowheads="1"/>
          </p:cNvPicPr>
          <p:nvPr/>
        </p:nvPicPr>
        <p:blipFill>
          <a:blip r:embed="rId3"/>
          <a:srcRect/>
          <a:stretch>
            <a:fillRect/>
          </a:stretch>
        </p:blipFill>
        <p:spPr bwMode="auto">
          <a:xfrm flipH="1">
            <a:off x="714348" y="4743460"/>
            <a:ext cx="2428892" cy="1185870"/>
          </a:xfrm>
          <a:prstGeom prst="rect">
            <a:avLst/>
          </a:prstGeom>
          <a:noFill/>
        </p:spPr>
      </p:pic>
    </p:spTree>
  </p:cSld>
  <p:clrMapOvr>
    <a:masterClrMapping/>
  </p:clrMapOvr>
  <p:transition spd="slow">
    <p:sndAc>
      <p:stSnd>
        <p:snd r:embed="rId2" name="arrow.wav" builtIn="1"/>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66</a:t>
            </a:fld>
            <a:endParaRPr lang="ar-SA" dirty="0"/>
          </a:p>
        </p:txBody>
      </p:sp>
      <p:sp>
        <p:nvSpPr>
          <p:cNvPr id="78849" name="Rectangle 1"/>
          <p:cNvSpPr>
            <a:spLocks noChangeArrowheads="1"/>
          </p:cNvSpPr>
          <p:nvPr/>
        </p:nvSpPr>
        <p:spPr bwMode="auto">
          <a:xfrm>
            <a:off x="285720" y="214290"/>
            <a:ext cx="85725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ويجب أن تعمل هذه البيئة المدرسية على بناء المواطن الصالح القادر على فهم واستيعاب المتغيرات؛ فضلاً عمّا يمثّله أفراد الإدارة المدرسية بسلوكهم المتزن، وتصرفاتهم الرشيدة ، وحوارهم الهادئ من قدوة لطلابهم في الولاء والانتماء للوطن، والعمل على أمنه وأمانه واستقراره          </a:t>
            </a:r>
          </a:p>
        </p:txBody>
      </p:sp>
      <p:pic>
        <p:nvPicPr>
          <p:cNvPr id="118786" name="Picture 2" descr="C:\Program Files (x86)\Microsoft Office\MEDIA\OFFICE12\Bullets\BD10268_.gif"/>
          <p:cNvPicPr>
            <a:picLocks noChangeAspect="1" noChangeArrowheads="1"/>
          </p:cNvPicPr>
          <p:nvPr/>
        </p:nvPicPr>
        <p:blipFill>
          <a:blip r:embed="rId3"/>
          <a:srcRect/>
          <a:stretch>
            <a:fillRect/>
          </a:stretch>
        </p:blipFill>
        <p:spPr bwMode="auto">
          <a:xfrm>
            <a:off x="928662" y="4071942"/>
            <a:ext cx="1928826" cy="1928826"/>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67</a:t>
            </a:fld>
            <a:endParaRPr lang="ar-SA" dirty="0"/>
          </a:p>
        </p:txBody>
      </p:sp>
      <p:sp>
        <p:nvSpPr>
          <p:cNvPr id="3" name="Rectangle 2"/>
          <p:cNvSpPr/>
          <p:nvPr/>
        </p:nvSpPr>
        <p:spPr>
          <a:xfrm>
            <a:off x="357158" y="357166"/>
            <a:ext cx="8501122" cy="4247317"/>
          </a:xfrm>
          <a:prstGeom prst="rect">
            <a:avLst/>
          </a:prstGeom>
        </p:spPr>
        <p:txBody>
          <a:bodyPr wrap="square">
            <a:spAutoFit/>
          </a:bodyPr>
          <a:lstStyle/>
          <a:p>
            <a:pPr lvl="0" algn="just" rtl="0" fontAlgn="base">
              <a:spcBef>
                <a:spcPct val="0"/>
              </a:spcBef>
              <a:spcAft>
                <a:spcPct val="0"/>
              </a:spcAft>
            </a:pPr>
            <a:r>
              <a:rPr lang="ar-SA" sz="5400" b="1" dirty="0" smtClean="0">
                <a:solidFill>
                  <a:srgbClr val="002060"/>
                </a:solidFill>
                <a:latin typeface="Calibri" pitchFamily="34" charset="0"/>
                <a:ea typeface="Times New Roman" pitchFamily="18" charset="0"/>
                <a:cs typeface="Arial" pitchFamily="34" charset="0"/>
              </a:rPr>
              <a:t>  وتنوه الدراسة الحالية بضرورة طباعة كتيبات تكون بمثابة دليل أمني للفرد يستخدمه الطالب ، جنباً إلي جنب مع التدريبات وأنشطة التعليم الأخرى  .                                </a:t>
            </a:r>
            <a:endParaRPr lang="ar-SA" sz="5400" dirty="0" smtClean="0">
              <a:solidFill>
                <a:srgbClr val="002060"/>
              </a:solidFill>
              <a:latin typeface="Arial" pitchFamily="34" charset="0"/>
              <a:cs typeface="Arial" pitchFamily="34" charset="0"/>
            </a:endParaRPr>
          </a:p>
        </p:txBody>
      </p:sp>
      <p:pic>
        <p:nvPicPr>
          <p:cNvPr id="117763" name="Picture 3" descr="C:\Program Files (x86)\Microsoft Office\MEDIA\OFFICE12\Bullets\BD10264_.gif"/>
          <p:cNvPicPr>
            <a:picLocks noChangeAspect="1" noChangeArrowheads="1"/>
          </p:cNvPicPr>
          <p:nvPr/>
        </p:nvPicPr>
        <p:blipFill>
          <a:blip r:embed="rId3"/>
          <a:srcRect/>
          <a:stretch>
            <a:fillRect/>
          </a:stretch>
        </p:blipFill>
        <p:spPr bwMode="auto">
          <a:xfrm flipV="1">
            <a:off x="785786" y="3929066"/>
            <a:ext cx="2143141" cy="2143141"/>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68</a:t>
            </a:fld>
            <a:endParaRPr lang="ar-SA" dirty="0"/>
          </a:p>
        </p:txBody>
      </p:sp>
      <p:sp>
        <p:nvSpPr>
          <p:cNvPr id="1025" name="Rectangle 1"/>
          <p:cNvSpPr>
            <a:spLocks noChangeArrowheads="1"/>
          </p:cNvSpPr>
          <p:nvPr/>
        </p:nvSpPr>
        <p:spPr bwMode="auto">
          <a:xfrm>
            <a:off x="214282" y="357166"/>
            <a:ext cx="8001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SA" sz="6000" b="1"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الأنموذج المقترح حول</a:t>
            </a:r>
            <a:r>
              <a:rPr kumimoji="0" lang="en-US" sz="6000" b="1"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a:t>
            </a:r>
            <a:r>
              <a:rPr kumimoji="0" lang="ar-SA" sz="6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تنمية الثقافة التنظيمية المدرسية</a:t>
            </a:r>
            <a:r>
              <a:rPr kumimoji="0" lang="en-US" sz="6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en-US" sz="6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ar-SA" sz="6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لتحقيق أبعاد التوعية الأمنية المنشودة</a:t>
            </a:r>
            <a:r>
              <a:rPr kumimoji="0" lang="en-US" sz="6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116738" name="tower"/>
          <p:cNvSpPr>
            <a:spLocks noEditPoints="1" noChangeArrowheads="1"/>
          </p:cNvSpPr>
          <p:nvPr/>
        </p:nvSpPr>
        <p:spPr bwMode="auto">
          <a:xfrm>
            <a:off x="1428728" y="3429000"/>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type.wav" builtIn="1"/>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69</a:t>
            </a:fld>
            <a:endParaRPr lang="ar-SA" dirty="0"/>
          </a:p>
        </p:txBody>
      </p:sp>
      <p:sp>
        <p:nvSpPr>
          <p:cNvPr id="3" name="Rectangle 2"/>
          <p:cNvSpPr/>
          <p:nvPr/>
        </p:nvSpPr>
        <p:spPr>
          <a:xfrm>
            <a:off x="214282" y="285728"/>
            <a:ext cx="8643998" cy="4832092"/>
          </a:xfrm>
          <a:prstGeom prst="rect">
            <a:avLst/>
          </a:prstGeom>
        </p:spPr>
        <p:txBody>
          <a:bodyPr wrap="square">
            <a:spAutoFit/>
          </a:bodyPr>
          <a:lstStyle/>
          <a:p>
            <a:pPr algn="just"/>
            <a:r>
              <a:rPr lang="ar-SA" sz="4400" b="1" dirty="0" smtClean="0">
                <a:solidFill>
                  <a:srgbClr val="002060"/>
                </a:solidFill>
              </a:rPr>
              <a:t> ظهرت الحاجة  إلي تصور بيئة تعليمية تمتلك ثقافة تنظيمية، يتم علي ضوئها تحديد العلاقة المستقبلية بين المدرسة والمجتمعات المحلية، وفيها يتم تشكيل مجتمع متعلم ضمن المجتمعات المحلية، وهذا ما يمكن العناصر الشابة من ممارسة عمليات الإبداع والابتكار ضمن هذه المجموعات المجتمعية .</a:t>
            </a:r>
            <a:endParaRPr lang="en-US" sz="4400" dirty="0">
              <a:solidFill>
                <a:srgbClr val="002060"/>
              </a:solidFill>
            </a:endParaRPr>
          </a:p>
        </p:txBody>
      </p:sp>
      <p:sp>
        <p:nvSpPr>
          <p:cNvPr id="115714" name="Tree"/>
          <p:cNvSpPr>
            <a:spLocks noEditPoints="1" noChangeArrowheads="1"/>
          </p:cNvSpPr>
          <p:nvPr/>
        </p:nvSpPr>
        <p:spPr bwMode="auto">
          <a:xfrm>
            <a:off x="1285852" y="450057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bomb.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9"/>
          </a:xfrm>
          <a:prstGeom prst="rect">
            <a:avLst/>
          </a:prstGeom>
        </p:spPr>
        <p:txBody>
          <a:bodyPr wrap="square">
            <a:spAutoFit/>
          </a:bodyPr>
          <a:lstStyle/>
          <a:p>
            <a:pPr algn="just"/>
            <a:r>
              <a:rPr lang="ar-SA" sz="4400" b="1" dirty="0" smtClean="0">
                <a:solidFill>
                  <a:srgbClr val="002060"/>
                </a:solidFill>
              </a:rPr>
              <a:t>   إن الثقافة التنظيمية السائدة بالمؤسسات التعليمية تؤثر في تحقيق أهدافها من خلال التأثير في أداء العاملين بها ، وفي مستويات أداء طلابها ومن خلال القيم المتضمنة في هذه الثقافة التنظيمية يتم التأثير في مجريات صناعة القرارات التربوية اليومية في كافة مجالات العمل بهذه المؤسسات التعليمية.ومن ثم فإن الثقافة التنظيمية لها تأثير مباشر علي أداء العمل وتحقيق الأهداف المرجوة .</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7</a:t>
            </a:fld>
            <a:endParaRPr lang="ar-SA" dirty="0"/>
          </a:p>
        </p:txBody>
      </p:sp>
      <p:pic>
        <p:nvPicPr>
          <p:cNvPr id="4099" name="Picture 3" descr="C:\Program Files (x86)\Microsoft Office\MEDIA\OFFICE12\Bullets\BD15018_.gif"/>
          <p:cNvPicPr>
            <a:picLocks noChangeAspect="1" noChangeArrowheads="1" noCrop="1"/>
          </p:cNvPicPr>
          <p:nvPr/>
        </p:nvPicPr>
        <p:blipFill>
          <a:blip r:embed="rId3"/>
          <a:srcRect/>
          <a:stretch>
            <a:fillRect/>
          </a:stretch>
        </p:blipFill>
        <p:spPr bwMode="auto">
          <a:xfrm flipV="1">
            <a:off x="1214415" y="5500701"/>
            <a:ext cx="1428758" cy="928695"/>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70</a:t>
            </a:fld>
            <a:endParaRPr lang="ar-SA" dirty="0"/>
          </a:p>
        </p:txBody>
      </p:sp>
      <p:sp>
        <p:nvSpPr>
          <p:cNvPr id="86017"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فمن أجل نشر التوعية الأمنية المنشودة بين طلاب التعليم، يلزم وجود ثقافة تنظيمية تعتمد علي الشراكة مع كافة التنظيمات المجتمعية فيها ويأتي في مقدمة هذه التنظيمات المجتمعية البيئة المدرسية ، والتي ينبغي أن تتطور، ليكون المعلم في هذه البيئة المدرسية ميسراً للتوعية لا منشئاً لها، وليكون المعلم ملماً وبصفة دائمة لكافة أبعاد هذه التوعية الأمنية من خلال السعي إلي زيادة ثقافته التنظيمية وعلاقتها بثقافة طلابه، وبالأساليب والطرق التي تجعل الطلاب ينغمسون في التعلم الذاتي، وبذل الجهد، وتحقيق ذواتهم، وبعث الثقة في نفوسهم، وتعليمهم كيف يتعلمون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4690" name="PubChord"/>
          <p:cNvSpPr>
            <a:spLocks noEditPoints="1" noChangeArrowheads="1"/>
          </p:cNvSpPr>
          <p:nvPr/>
        </p:nvSpPr>
        <p:spPr bwMode="auto">
          <a:xfrm>
            <a:off x="571472" y="4857760"/>
            <a:ext cx="2481264" cy="1357322"/>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laser.wav" builtIn="1"/>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71</a:t>
            </a:fld>
            <a:endParaRPr lang="ar-SA" dirty="0"/>
          </a:p>
        </p:txBody>
      </p:sp>
      <p:sp>
        <p:nvSpPr>
          <p:cNvPr id="88065" name="Rectangle 1"/>
          <p:cNvSpPr>
            <a:spLocks noChangeArrowheads="1"/>
          </p:cNvSpPr>
          <p:nvPr/>
        </p:nvSpPr>
        <p:spPr bwMode="auto">
          <a:xfrm>
            <a:off x="0" y="0"/>
            <a:ext cx="914400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000000"/>
                </a:solidFill>
                <a:effectLst/>
                <a:latin typeface="Rateb lotus20"/>
                <a:ea typeface="Times New Roman" pitchFamily="18" charset="0"/>
                <a:cs typeface="Arial" pitchFamily="34" charset="0"/>
              </a:rPr>
              <a:t>   </a:t>
            </a:r>
            <a:r>
              <a:rPr kumimoji="0" lang="ar-SA" sz="3600" b="1" i="0" u="none" strike="noStrike" cap="none" normalizeH="0" baseline="0" dirty="0" smtClean="0">
                <a:ln>
                  <a:noFill/>
                </a:ln>
                <a:solidFill>
                  <a:srgbClr val="002060"/>
                </a:solidFill>
                <a:effectLst/>
                <a:latin typeface="Rateb lotus20"/>
                <a:ea typeface="Times New Roman" pitchFamily="18" charset="0"/>
                <a:cs typeface="Arial" pitchFamily="34" charset="0"/>
              </a:rPr>
              <a:t>وقد أصبحت البيئة المدرسية من أهم التنظيمات المجتمعية التي لجأت إليها المجتمعات المتقدمة لتنمية الثقافة التنظيمية القادرة علي تحقيق أبعاد التوعية المنية المنشودة بعد أن عجزت  الأسرة عن تأديتها بعد تعقد الحياة، فأصبحت البيئة المدرسية بمثابة مؤسسة اجتماعية متخصصة يتلقي فيها الطلاب العلم والمعرفة ونقل الثقافة التنظيمية من جيل إلى جيـل. كما تسعى البيئة المدرسية إلى تحقيق نمو الطلاب جسمياً وعقلياً وانفعالياً واجتماعياً بما يحقق إعداد الطالب وتنشئته التنشئة الاجتماعية السوية من أجل أن يصبح مواطناً صالحاً متكيفاً مع الحياة، مكتسباً لمحددات الثقافة التنظيمية التي تعينه علي امتلاك التوعية الأمنية المنشودة في مجتمعه</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3666" name="plant"/>
          <p:cNvSpPr>
            <a:spLocks noEditPoints="1" noChangeArrowheads="1"/>
          </p:cNvSpPr>
          <p:nvPr/>
        </p:nvSpPr>
        <p:spPr bwMode="auto">
          <a:xfrm>
            <a:off x="500034" y="6215082"/>
            <a:ext cx="1000132" cy="64291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amera.wav" builtIn="1"/>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72</a:t>
            </a:fld>
            <a:endParaRPr lang="ar-SA" dirty="0"/>
          </a:p>
        </p:txBody>
      </p:sp>
      <p:sp>
        <p:nvSpPr>
          <p:cNvPr id="89089" name="Rectangle 1"/>
          <p:cNvSpPr>
            <a:spLocks noChangeArrowheads="1"/>
          </p:cNvSpPr>
          <p:nvPr/>
        </p:nvSpPr>
        <p:spPr bwMode="auto">
          <a:xfrm>
            <a:off x="0" y="0"/>
            <a:ext cx="9144000"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  تكمن </a:t>
            </a:r>
            <a:r>
              <a:rPr kumimoji="0" lang="ar-SA" sz="4800" b="1" i="0" u="none" strike="noStrike" cap="none" normalizeH="0" baseline="0" dirty="0" smtClean="0">
                <a:ln>
                  <a:noFill/>
                </a:ln>
                <a:solidFill>
                  <a:srgbClr val="002060"/>
                </a:solidFill>
                <a:effectLst/>
                <a:latin typeface="Rateb lotus20" charset="0"/>
                <a:ea typeface="Times New Roman" pitchFamily="18" charset="0"/>
                <a:cs typeface="Arial" pitchFamily="34" charset="0"/>
              </a:rPr>
              <a:t>أهمية البيئة المدرسية في أنها تعتبر بمثابة حلقة وسط بين المنزل والمجتمع إذ تسهم هذه البيئة المدرسية في تكوين الثقافة التنظيمية،إضافة</a:t>
            </a:r>
            <a:r>
              <a:rPr kumimoji="0" lang="ar-SA" sz="4800" b="1" i="0" u="none" strike="noStrike" cap="none" normalizeH="0" dirty="0" smtClean="0">
                <a:ln>
                  <a:noFill/>
                </a:ln>
                <a:solidFill>
                  <a:srgbClr val="002060"/>
                </a:solidFill>
                <a:effectLst/>
                <a:latin typeface="Rateb lotus20" charset="0"/>
                <a:ea typeface="Times New Roman" pitchFamily="18" charset="0"/>
                <a:cs typeface="Arial" pitchFamily="34" charset="0"/>
              </a:rPr>
              <a:t> </a:t>
            </a:r>
            <a:r>
              <a:rPr kumimoji="0" lang="ar-SA" sz="4800" b="1" i="0" u="none" strike="noStrike" cap="none" normalizeH="0" baseline="0" dirty="0" smtClean="0">
                <a:ln>
                  <a:noFill/>
                </a:ln>
                <a:solidFill>
                  <a:srgbClr val="002060"/>
                </a:solidFill>
                <a:effectLst/>
                <a:latin typeface="Rateb lotus20" charset="0"/>
                <a:ea typeface="Times New Roman" pitchFamily="18" charset="0"/>
                <a:cs typeface="Arial" pitchFamily="34" charset="0"/>
              </a:rPr>
              <a:t>إلي مناحي النمو العقلي والانفعالي والاجتماعي والعاطفي للطلاب .</a:t>
            </a:r>
            <a:endParaRPr kumimoji="0" lang="ar-SA" sz="4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2642" name="phone3"/>
          <p:cNvSpPr>
            <a:spLocks noEditPoints="1" noChangeArrowheads="1"/>
          </p:cNvSpPr>
          <p:nvPr/>
        </p:nvSpPr>
        <p:spPr bwMode="auto">
          <a:xfrm>
            <a:off x="2714612" y="3714752"/>
            <a:ext cx="1857388" cy="124301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hammer.wav" builtIn="1"/>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73</a:t>
            </a:fld>
            <a:endParaRPr lang="ar-SA" dirty="0"/>
          </a:p>
        </p:txBody>
      </p:sp>
      <p:sp>
        <p:nvSpPr>
          <p:cNvPr id="90113" name="Rectangle 1"/>
          <p:cNvSpPr>
            <a:spLocks noChangeArrowheads="1"/>
          </p:cNvSpPr>
          <p:nvPr/>
        </p:nvSpPr>
        <p:spPr bwMode="auto">
          <a:xfrm>
            <a:off x="0" y="0"/>
            <a:ext cx="9144000"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4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وقد ظهرت دعوات تنادي بجعل أحد الأهداف الرئيسة من أنشطة البيئة المدرسية المعاصرة تدور حول تحقيق أبعاد التوعية الأمنية المنشودة بين الطلاب بمدارس التعليم العام ، وتحديداً أن تؤدي البيئة المدرسية أدواراً متمايزة وأنشطة تربوية تنمي قدرة هؤلاء الطلاب في تكوين ثقافاتهم التنظيمية حول تعليمهم كيف يفكرون بطريقة بناءة، وبالشكل الذي يساعد علي تنمية الوعي لديهم ضد الأمراض المزمنة ومقومات الغذاء الصحي ، إلي جانب كافة عناصر الوعي الأمني الشخصي والفكري والثقافي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18" name="Lock"/>
          <p:cNvSpPr>
            <a:spLocks noEditPoints="1" noChangeArrowheads="1"/>
          </p:cNvSpPr>
          <p:nvPr/>
        </p:nvSpPr>
        <p:spPr bwMode="auto">
          <a:xfrm>
            <a:off x="3214678" y="5572140"/>
            <a:ext cx="1785951" cy="928694"/>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oin.wav" builtIn="1"/>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74</a:t>
            </a:fld>
            <a:endParaRPr lang="ar-SA" dirty="0"/>
          </a:p>
        </p:txBody>
      </p:sp>
      <p:sp>
        <p:nvSpPr>
          <p:cNvPr id="9113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أننا نستطيع أن ننمي ما لدي الأبناء من قدرات إبداعية في مجال تفهم أبعاد التربية ومن ضمنها التوعية الأمنية عن طريق ما نقدمه لهم في المدارس من مفاهيم تحمل المسئولية والتربية الأمنية ، وهناك العديد من البرامج التي تهدف إلي تنمية قدرات الطلاب، كما يمكن إكساب الطالب مهارة أمنية عن طريق التدريب، فيتميز الطالب بمستوي مرتفع من القدرة علي إنتاج أكبر عدد من الأفكار التي ترتبط. بموقف أمني تجاه حادث معين في فترة زمنية محددة مع تميز هذا الطالب بالقدرة علي الانتقال من نوع من الأفكار الأمنية  إلي نوع آخر منها، مما يعطي الفرصة في ظهور فكرة أصيلة سواء أكانت الأصالة في صورة ندرة أو مهارة أمنية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0594" name="monitor"/>
          <p:cNvSpPr>
            <a:spLocks noEditPoints="1" noChangeArrowheads="1"/>
          </p:cNvSpPr>
          <p:nvPr/>
        </p:nvSpPr>
        <p:spPr bwMode="auto">
          <a:xfrm>
            <a:off x="1500166" y="5572140"/>
            <a:ext cx="1714512" cy="928694"/>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himes.wav" builtIn="1"/>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75</a:t>
            </a:fld>
            <a:endParaRPr lang="ar-SA" dirty="0"/>
          </a:p>
        </p:txBody>
      </p:sp>
      <p:sp>
        <p:nvSpPr>
          <p:cNvPr id="92161"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هذا والمؤسسات التعليمية لها دور هام في بناء الثقافة التنظيمية للطالب</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وإعداده لمواجهة الحياة بكافة أصنافها وضروبها وأطيافها، كما أن الوعي الأمني يعّول</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عليه كثيراً في التنمية الصحية للفرد، والعيش بانسجام داخل نسيج المجتمع الواحد؛ مثمناً</a:t>
            </a:r>
            <a:r>
              <a:rPr kumimoji="0" lang="en-US"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أهمية الولاء والانسجام والوحدة والترابط بين أفراد الأمة .</a:t>
            </a: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p:txBody>
      </p:sp>
      <p:grpSp>
        <p:nvGrpSpPr>
          <p:cNvPr id="109570" name="Group 2"/>
          <p:cNvGrpSpPr>
            <a:grpSpLocks/>
          </p:cNvGrpSpPr>
          <p:nvPr/>
        </p:nvGrpSpPr>
        <p:grpSpPr bwMode="auto">
          <a:xfrm>
            <a:off x="500034" y="3929066"/>
            <a:ext cx="2762250" cy="2466975"/>
            <a:chOff x="2304" y="1584"/>
            <a:chExt cx="1740" cy="1554"/>
          </a:xfrm>
        </p:grpSpPr>
        <p:sp>
          <p:nvSpPr>
            <p:cNvPr id="109571"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72"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09573"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09574"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spd="slow">
    <p:sndAc>
      <p:stSnd>
        <p:snd r:embed="rId2" name="explode.wav" builtIn="1"/>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76</a:t>
            </a:fld>
            <a:endParaRPr lang="ar-SA" dirty="0"/>
          </a:p>
        </p:txBody>
      </p:sp>
      <p:sp>
        <p:nvSpPr>
          <p:cNvPr id="93185"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وفي ضوء تزايد المطالب بضرورة تثقيف أبنائنا وتوعيتهم أمنياً فإن البيئة المدرسية من بين عناصر التعليم المختلفة – تحظي بالأهمية الأكبر في هذه القضية،ودورها واضح وجلي في هذا المضمار ، فالبيئة المدرسية يفترض أن تهتم بتوفير المواقف التي تجعل الطالب ينتج عدة إجابات متنوعة لمشكلة أمنية ما، بالإضافة إلي الاهتمام بالمواقف والمشكلات التي تتطلب استجابةً واحدة أو نتيجة واحدة صحيحة، والمعلم</a:t>
            </a:r>
            <a:r>
              <a:rPr kumimoji="0" lang="en-US"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3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كعنصر رئيسي في البيئة المدرسية مطالب مهنياً أن يفهم قدرات طلابه، وأن يتعرف علي حاجاتهم وميولهم، وأن يحقق أبعاد التوعية الأمنية لديهم.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6" name="AutoShape 2"/>
          <p:cNvSpPr>
            <a:spLocks noChangeArrowheads="1"/>
          </p:cNvSpPr>
          <p:nvPr/>
        </p:nvSpPr>
        <p:spPr bwMode="auto">
          <a:xfrm>
            <a:off x="3571868" y="5643578"/>
            <a:ext cx="2071702" cy="92869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0800 h 21600"/>
              <a:gd name="T2" fmla="*/ 5400 w 21600"/>
              <a:gd name="T3" fmla="*/ 10800 h 21600"/>
              <a:gd name="T4" fmla="*/ 10800 w 21600"/>
              <a:gd name="T5" fmla="*/ 21600 h 21600"/>
              <a:gd name="T6" fmla="*/ 10800 w 21600"/>
              <a:gd name="T7" fmla="*/ 16200 h 21600"/>
              <a:gd name="T8" fmla="*/ 21600 w 21600"/>
              <a:gd name="T9" fmla="*/ 10800 h 21600"/>
              <a:gd name="T10" fmla="*/ 16200 w 21600"/>
              <a:gd name="T11" fmla="*/ 10800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1600"/>
                </a:lnTo>
                <a:lnTo>
                  <a:pt x="21600" y="21600"/>
                </a:lnTo>
                <a:lnTo>
                  <a:pt x="21600" y="0"/>
                </a:lnTo>
                <a:close/>
                <a:moveTo>
                  <a:pt x="5400" y="5400"/>
                </a:moveTo>
                <a:lnTo>
                  <a:pt x="5400" y="16200"/>
                </a:lnTo>
                <a:lnTo>
                  <a:pt x="16200" y="16200"/>
                </a:lnTo>
                <a:lnTo>
                  <a:pt x="16200" y="5400"/>
                </a:lnTo>
                <a:close/>
              </a:path>
            </a:pathLst>
          </a:custGeom>
          <a:solidFill>
            <a:srgbClr val="D8ECB3"/>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p:spPr>
        <p:txBody>
          <a:bodyPr vert="horz" wrap="square" lIns="91440" tIns="45720" rIns="91440" bIns="45720" numCol="1" anchor="t" anchorCtr="0" compatLnSpc="1">
            <a:prstTxWarp prst="textNoShape">
              <a:avLst/>
            </a:prstTxWarp>
            <a:flatTx/>
          </a:bodyPr>
          <a:lstStyle/>
          <a:p>
            <a:endParaRPr lang="en-US" dirty="0"/>
          </a:p>
        </p:txBody>
      </p:sp>
    </p:spTree>
  </p:cSld>
  <p:clrMapOvr>
    <a:masterClrMapping/>
  </p:clrMapOvr>
  <p:transition spd="slow">
    <p:sndAc>
      <p:stSnd>
        <p:snd r:embed="rId2" name="applause.wav" builtIn="1"/>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77</a:t>
            </a:fld>
            <a:endParaRPr lang="ar-SA" dirty="0"/>
          </a:p>
        </p:txBody>
      </p:sp>
      <p:sp>
        <p:nvSpPr>
          <p:cNvPr id="94209"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هذا والمؤسسة التعليمية تتصف بارتباطها الوثيق بالمجتمع، فهي القناة التي من خلالها ينتقل الفرد من بيئة أسرته الصغيرة إلى بيئة أكبر وهي المجتمع، وهي تعمل على تكوين النمو العقلي والنفسي والانفعالي والاجتماعي للفرد كما أنّها البوتقة التي تصهر فيها ثقافات أفراد المجتمع وفئاته من خلال ما تقوم بغرسه في نفوس الطلاب من قيم وتوجهات وعادات وخبرات وبالتالي يتشرب الطلاب الذين هم أفراد المجتمع تلك الثقافات التنظيمية. ومن أهم وظائف المؤسسة التعليمية هنا إيجاد التجانس بين ثقافات أفراد المجتمع والحفاظ عليها وتنميتها ، والتي تُمثل أساس مهم للحفاظ على أمن المجتمع واستقراره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7522" name="Form"/>
          <p:cNvSpPr>
            <a:spLocks noEditPoints="1" noChangeArrowheads="1"/>
          </p:cNvSpPr>
          <p:nvPr/>
        </p:nvSpPr>
        <p:spPr bwMode="auto">
          <a:xfrm>
            <a:off x="571472" y="5572140"/>
            <a:ext cx="857256" cy="9286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oin.wav" builtIn="1"/>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78</a:t>
            </a:fld>
            <a:endParaRPr lang="ar-SA" dirty="0"/>
          </a:p>
        </p:txBody>
      </p:sp>
      <p:sp>
        <p:nvSpPr>
          <p:cNvPr id="95233"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latin typeface="Arial" pitchFamily="34" charset="0"/>
                <a:ea typeface="Times New Roman" pitchFamily="18" charset="0"/>
                <a:cs typeface="+mj-cs"/>
              </a:rPr>
              <a:t>   كما أن هناك حاجة ملحة للنظر إلى العملية التعليمية في المدارس نظرة شمولية تأخذ في الاعتبار تلك العناصر بحيث تفئ بالاحتياجات المجتمعية وتستجيب للمستجدات الاجتماعية والثقافية والأمنية في مجتمعاتنا بما يتناسب مع ديننا وثقافتنا الإسلامية وأن لا تبقى حبيسة أطر نظرية تحدّ من تفاعلها مع المجتمع ، وهناك حاجة لتطوير الخطط التعليمية بما يكفل تخريج طلاب متسلحين ليس بالعلم فقط ولكن متشربين للقيم الاجتماعية المرتكزة على الدين الإسلامي ومتمسكين بالتقاليد الاجتماعية ومتحملين للمسئولية الاجتماعية، ولديهم الإحساس بالانتماء الوطني، ولديهم الوازع الأمني ضد الأخطار التي تهدد المجتمع .                                                                     </a:t>
            </a:r>
            <a:r>
              <a:rPr kumimoji="0" lang="en-US" sz="3200" b="0" i="0" u="none" strike="noStrike" cap="none" normalizeH="0" baseline="0" dirty="0" smtClean="0">
                <a:ln>
                  <a:noFill/>
                </a:ln>
                <a:solidFill>
                  <a:srgbClr val="002060"/>
                </a:solidFill>
                <a:effectLst/>
                <a:latin typeface="Arial" pitchFamily="34" charset="0"/>
                <a:cs typeface="+mj-cs"/>
              </a:rPr>
              <a:t> </a:t>
            </a:r>
          </a:p>
        </p:txBody>
      </p:sp>
      <p:sp>
        <p:nvSpPr>
          <p:cNvPr id="106498" name="Firewall"/>
          <p:cNvSpPr>
            <a:spLocks noEditPoints="1" noChangeArrowheads="1"/>
          </p:cNvSpPr>
          <p:nvPr/>
        </p:nvSpPr>
        <p:spPr bwMode="auto">
          <a:xfrm>
            <a:off x="785786" y="4643446"/>
            <a:ext cx="180975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click.wav" builtIn="1"/>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79</a:t>
            </a:fld>
            <a:endParaRPr lang="ar-SA" dirty="0"/>
          </a:p>
        </p:txBody>
      </p:sp>
      <p:sp>
        <p:nvSpPr>
          <p:cNvPr id="3" name="Rectangle 2"/>
          <p:cNvSpPr/>
          <p:nvPr/>
        </p:nvSpPr>
        <p:spPr>
          <a:xfrm>
            <a:off x="714348" y="214290"/>
            <a:ext cx="8001056" cy="6186309"/>
          </a:xfrm>
          <a:prstGeom prst="rect">
            <a:avLst/>
          </a:prstGeom>
        </p:spPr>
        <p:txBody>
          <a:bodyPr wrap="square">
            <a:spAutoFit/>
          </a:bodyPr>
          <a:lstStyle/>
          <a:p>
            <a:pPr algn="just"/>
            <a:r>
              <a:rPr lang="ar-SA" sz="4400" b="1" dirty="0" smtClean="0">
                <a:solidFill>
                  <a:srgbClr val="002060"/>
                </a:solidFill>
                <a:cs typeface="+mj-cs"/>
              </a:rPr>
              <a:t>   ومن الركائز المهمة في تحقيق ذلك الاهتمام بالجانب الاجتماعي ودور المدرسة في تحقيق التنشئة الاجتماعية السليمة للطلاب وفي غرس الحس الأمني لدى الطلاب والتأكيد على أنّ المدرسة ليست فقط مؤسسة تعليمية ولكن مؤسسة اجتماعية تُسهم بدور كبير في تحقيق الأمن للمجتمع ، وتقدم أنشطة تنمي الثقافة التنظيمية التي تلبي الاحتياجات الأمنية للطلاب .</a:t>
            </a:r>
            <a:endParaRPr lang="en-US" sz="4400" dirty="0">
              <a:solidFill>
                <a:srgbClr val="002060"/>
              </a:solidFill>
              <a:cs typeface="+mj-cs"/>
            </a:endParaRPr>
          </a:p>
        </p:txBody>
      </p:sp>
      <p:sp>
        <p:nvSpPr>
          <p:cNvPr id="105474" name="desk2"/>
          <p:cNvSpPr>
            <a:spLocks noEditPoints="1" noChangeArrowheads="1"/>
          </p:cNvSpPr>
          <p:nvPr/>
        </p:nvSpPr>
        <p:spPr bwMode="auto">
          <a:xfrm>
            <a:off x="571472" y="5643578"/>
            <a:ext cx="1785950" cy="666742"/>
          </a:xfrm>
          <a:custGeom>
            <a:avLst/>
            <a:gdLst>
              <a:gd name="T0" fmla="*/ 10800 w 21600"/>
              <a:gd name="T1" fmla="*/ 0 h 21600"/>
              <a:gd name="T2" fmla="*/ 21600 w 21600"/>
              <a:gd name="T3" fmla="*/ 0 h 21600"/>
              <a:gd name="T4" fmla="*/ 21600 w 21600"/>
              <a:gd name="T5" fmla="*/ 12800 h 21600"/>
              <a:gd name="T6" fmla="*/ 12800 w 21600"/>
              <a:gd name="T7" fmla="*/ 21600 h 21600"/>
              <a:gd name="T8" fmla="*/ 0 w 21600"/>
              <a:gd name="T9" fmla="*/ 21600 h 21600"/>
              <a:gd name="T10" fmla="*/ 0 w 21600"/>
              <a:gd name="T11" fmla="*/ 10800 h 21600"/>
              <a:gd name="T12" fmla="*/ 5400 w 21600"/>
              <a:gd name="T13" fmla="*/ 10800 h 21600"/>
              <a:gd name="T14" fmla="*/ 10800 w 21600"/>
              <a:gd name="T15" fmla="*/ 5400 h 21600"/>
              <a:gd name="T16" fmla="*/ 10800 w 21600"/>
              <a:gd name="T17" fmla="*/ 0 h 21600"/>
              <a:gd name="T18" fmla="*/ 1000 w 21600"/>
              <a:gd name="T19" fmla="*/ 11800 h 21600"/>
              <a:gd name="T20" fmla="*/ 20600 w 21600"/>
              <a:gd name="T21" fmla="*/ 20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push.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r>
              <a:rPr lang="ar-SA" sz="4400" b="1" dirty="0" smtClean="0">
                <a:solidFill>
                  <a:srgbClr val="002060"/>
                </a:solidFill>
              </a:rPr>
              <a:t> وقد بات من المؤكد أن وظيفة التربية والتعليم في مدارس التعليم العام تكمن في تطوير الإنسان المبدع الذي يمتلك الوعي الأمني ، كما أن من أهم أهداف التربية هي مساعدة الطلاب علي اكتشاف قدراتهم في تفهم الأحداث حولهم ، والعمل علي استثارتها وتوظيفها، ودعم اتجاهاتهم الإيجابية نحو التفكير . </a:t>
            </a:r>
            <a:endParaRPr lang="en-US" sz="4400" dirty="0">
              <a:solidFill>
                <a:srgbClr val="002060"/>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8</a:t>
            </a:fld>
            <a:endParaRPr lang="ar-SA" dirty="0"/>
          </a:p>
        </p:txBody>
      </p:sp>
      <p:pic>
        <p:nvPicPr>
          <p:cNvPr id="5122" name="Picture 2" descr="C:\Program Files (x86)\Microsoft Office\MEDIA\CAGCAT10\j0295241.gif"/>
          <p:cNvPicPr>
            <a:picLocks noChangeAspect="1" noChangeArrowheads="1" noCrop="1"/>
          </p:cNvPicPr>
          <p:nvPr/>
        </p:nvPicPr>
        <p:blipFill>
          <a:blip r:embed="rId3"/>
          <a:srcRect/>
          <a:stretch>
            <a:fillRect/>
          </a:stretch>
        </p:blipFill>
        <p:spPr bwMode="auto">
          <a:xfrm>
            <a:off x="1714480" y="4500570"/>
            <a:ext cx="676275" cy="1000125"/>
          </a:xfrm>
          <a:prstGeom prst="rect">
            <a:avLst/>
          </a:prstGeom>
          <a:noFill/>
        </p:spPr>
      </p:pic>
    </p:spTree>
  </p:cSld>
  <p:clrMapOvr>
    <a:masterClrMapping/>
  </p:clrMapOvr>
  <p:transition spd="slow">
    <p:sndAc>
      <p:stSnd>
        <p:snd r:embed="rId2" name="explode.wav" builtIn="1"/>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80</a:t>
            </a:fld>
            <a:endParaRPr lang="ar-SA" dirty="0"/>
          </a:p>
        </p:txBody>
      </p:sp>
      <p:sp>
        <p:nvSpPr>
          <p:cNvPr id="9625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هذا وتعزيز فرص التوعية الأمنية لدي الطلاب بمدارس التعليم العام يتطلب تهيئة المناخ النفسي الملائم لأدوار فعالة من العاملين في هذا المجال، كما يتطلب هذا الأمر تحديث المناهج الدراسية وتطويرها: أهدافاً ومحتوي وطرائق تدريس وأساليب تقويم بحيث تكون أكثر وظيفية وقدرة في تفهم الأبعاد الأمنية ، ومن ثم توفير أبعاد التوعية الأمنية بين الطلاب. ويتطلب هذا الأمر أيضاً كفايات مهنية متعددة من جانب العاملين في البيئة المدرسية، ومن هذه الكفايات عدالة التقويم، والتجديد المعرفي المستمر، والكفاية الإنسانية، والتعلم الذاتي، والمادة الدراسية، وإدارة الصف، إلي جانب تنمية الثقافة التنظيمية داخل البيئات المدرسية .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4450" name="desklamp"/>
          <p:cNvSpPr>
            <a:spLocks noEditPoints="1" noChangeArrowheads="1"/>
          </p:cNvSpPr>
          <p:nvPr/>
        </p:nvSpPr>
        <p:spPr bwMode="auto">
          <a:xfrm>
            <a:off x="642910" y="5643578"/>
            <a:ext cx="904875" cy="904875"/>
          </a:xfrm>
          <a:custGeom>
            <a:avLst/>
            <a:gdLst>
              <a:gd name="T0" fmla="*/ 5036 w 21600"/>
              <a:gd name="T1" fmla="*/ 12900 h 21600"/>
              <a:gd name="T2" fmla="*/ 5036 w 21600"/>
              <a:gd name="T3" fmla="*/ 14984 h 21600"/>
              <a:gd name="T4" fmla="*/ 0 w 21600"/>
              <a:gd name="T5" fmla="*/ 14984 h 21600"/>
              <a:gd name="T6" fmla="*/ 0 w 21600"/>
              <a:gd name="T7" fmla="*/ 12900 h 21600"/>
              <a:gd name="T8" fmla="*/ 2186 w 21600"/>
              <a:gd name="T9" fmla="*/ 22426 h 21600"/>
              <a:gd name="T10" fmla="*/ 19435 w 21600"/>
              <a:gd name="T11" fmla="*/ 27471 h 21600"/>
            </a:gdLst>
            <a:ahLst/>
            <a:cxnLst>
              <a:cxn ang="0">
                <a:pos x="T0" y="T1"/>
              </a:cxn>
              <a:cxn ang="0">
                <a:pos x="T2" y="T3"/>
              </a:cxn>
              <a:cxn ang="0">
                <a:pos x="T4" y="T5"/>
              </a:cxn>
              <a:cxn ang="0">
                <a:pos x="T6" y="T7"/>
              </a:cxn>
            </a:cxnLst>
            <a:rect l="T8" t="T9" r="T10" b="T11"/>
            <a:pathLst>
              <a:path w="21600" h="21600" extrusionOk="0">
                <a:moveTo>
                  <a:pt x="11178" y="11842"/>
                </a:moveTo>
                <a:lnTo>
                  <a:pt x="11644" y="12206"/>
                </a:lnTo>
                <a:lnTo>
                  <a:pt x="12168" y="12702"/>
                </a:lnTo>
                <a:lnTo>
                  <a:pt x="12605" y="13000"/>
                </a:lnTo>
                <a:lnTo>
                  <a:pt x="13129" y="13330"/>
                </a:lnTo>
                <a:lnTo>
                  <a:pt x="13682" y="13529"/>
                </a:lnTo>
                <a:lnTo>
                  <a:pt x="14264" y="13694"/>
                </a:lnTo>
                <a:lnTo>
                  <a:pt x="14905" y="13794"/>
                </a:lnTo>
                <a:lnTo>
                  <a:pt x="15545" y="13794"/>
                </a:lnTo>
                <a:lnTo>
                  <a:pt x="16127" y="13794"/>
                </a:lnTo>
                <a:lnTo>
                  <a:pt x="16680" y="13694"/>
                </a:lnTo>
                <a:lnTo>
                  <a:pt x="17233" y="13529"/>
                </a:lnTo>
                <a:lnTo>
                  <a:pt x="17816" y="13330"/>
                </a:lnTo>
                <a:lnTo>
                  <a:pt x="18427" y="13033"/>
                </a:lnTo>
                <a:lnTo>
                  <a:pt x="18893" y="12702"/>
                </a:lnTo>
                <a:lnTo>
                  <a:pt x="19300" y="12305"/>
                </a:lnTo>
                <a:lnTo>
                  <a:pt x="19766" y="11842"/>
                </a:lnTo>
                <a:lnTo>
                  <a:pt x="20203" y="11379"/>
                </a:lnTo>
                <a:lnTo>
                  <a:pt x="20523" y="10817"/>
                </a:lnTo>
                <a:lnTo>
                  <a:pt x="20843" y="10287"/>
                </a:lnTo>
                <a:lnTo>
                  <a:pt x="21076" y="9626"/>
                </a:lnTo>
                <a:lnTo>
                  <a:pt x="21338" y="8997"/>
                </a:lnTo>
                <a:lnTo>
                  <a:pt x="21513" y="8336"/>
                </a:lnTo>
                <a:lnTo>
                  <a:pt x="21600" y="7608"/>
                </a:lnTo>
                <a:lnTo>
                  <a:pt x="21600" y="6913"/>
                </a:lnTo>
                <a:lnTo>
                  <a:pt x="21600" y="6219"/>
                </a:lnTo>
                <a:lnTo>
                  <a:pt x="21513" y="5590"/>
                </a:lnTo>
                <a:lnTo>
                  <a:pt x="21338" y="4896"/>
                </a:lnTo>
                <a:lnTo>
                  <a:pt x="21163" y="4300"/>
                </a:lnTo>
                <a:lnTo>
                  <a:pt x="20901" y="3705"/>
                </a:lnTo>
                <a:lnTo>
                  <a:pt x="20610" y="3175"/>
                </a:lnTo>
                <a:lnTo>
                  <a:pt x="20290" y="2613"/>
                </a:lnTo>
                <a:lnTo>
                  <a:pt x="19882" y="2117"/>
                </a:lnTo>
                <a:lnTo>
                  <a:pt x="19475" y="1687"/>
                </a:lnTo>
                <a:lnTo>
                  <a:pt x="18980" y="1224"/>
                </a:lnTo>
                <a:lnTo>
                  <a:pt x="18514" y="860"/>
                </a:lnTo>
                <a:lnTo>
                  <a:pt x="17903" y="595"/>
                </a:lnTo>
                <a:lnTo>
                  <a:pt x="17350" y="298"/>
                </a:lnTo>
                <a:lnTo>
                  <a:pt x="16768" y="99"/>
                </a:lnTo>
                <a:lnTo>
                  <a:pt x="16127" y="0"/>
                </a:lnTo>
                <a:lnTo>
                  <a:pt x="15545" y="0"/>
                </a:lnTo>
                <a:lnTo>
                  <a:pt x="14905" y="0"/>
                </a:lnTo>
                <a:lnTo>
                  <a:pt x="14264" y="99"/>
                </a:lnTo>
                <a:lnTo>
                  <a:pt x="13682" y="298"/>
                </a:lnTo>
                <a:lnTo>
                  <a:pt x="13129" y="496"/>
                </a:lnTo>
                <a:lnTo>
                  <a:pt x="12547" y="761"/>
                </a:lnTo>
                <a:lnTo>
                  <a:pt x="12081" y="1058"/>
                </a:lnTo>
                <a:lnTo>
                  <a:pt x="11586" y="1489"/>
                </a:lnTo>
                <a:lnTo>
                  <a:pt x="11178" y="1985"/>
                </a:lnTo>
                <a:lnTo>
                  <a:pt x="10800" y="2481"/>
                </a:lnTo>
                <a:lnTo>
                  <a:pt x="10480" y="2944"/>
                </a:lnTo>
                <a:lnTo>
                  <a:pt x="10130" y="3572"/>
                </a:lnTo>
                <a:lnTo>
                  <a:pt x="9868" y="4201"/>
                </a:lnTo>
                <a:lnTo>
                  <a:pt x="9723" y="4829"/>
                </a:lnTo>
                <a:lnTo>
                  <a:pt x="9548" y="5491"/>
                </a:lnTo>
                <a:lnTo>
                  <a:pt x="9461" y="6219"/>
                </a:lnTo>
                <a:lnTo>
                  <a:pt x="9461" y="6913"/>
                </a:lnTo>
                <a:lnTo>
                  <a:pt x="9461" y="7608"/>
                </a:lnTo>
                <a:lnTo>
                  <a:pt x="9548" y="8336"/>
                </a:lnTo>
                <a:lnTo>
                  <a:pt x="9723" y="8997"/>
                </a:lnTo>
                <a:lnTo>
                  <a:pt x="9868" y="9626"/>
                </a:lnTo>
                <a:lnTo>
                  <a:pt x="10130" y="10254"/>
                </a:lnTo>
                <a:lnTo>
                  <a:pt x="10422" y="10717"/>
                </a:lnTo>
                <a:lnTo>
                  <a:pt x="10858" y="11313"/>
                </a:lnTo>
                <a:lnTo>
                  <a:pt x="11178" y="11842"/>
                </a:lnTo>
                <a:close/>
              </a:path>
              <a:path w="21600" h="21600" extrusionOk="0">
                <a:moveTo>
                  <a:pt x="15545" y="10420"/>
                </a:moveTo>
                <a:lnTo>
                  <a:pt x="16127" y="10387"/>
                </a:lnTo>
                <a:lnTo>
                  <a:pt x="16680" y="10188"/>
                </a:lnTo>
                <a:lnTo>
                  <a:pt x="17292" y="9824"/>
                </a:lnTo>
                <a:lnTo>
                  <a:pt x="17757" y="9427"/>
                </a:lnTo>
                <a:lnTo>
                  <a:pt x="18078" y="8898"/>
                </a:lnTo>
                <a:lnTo>
                  <a:pt x="18427" y="8236"/>
                </a:lnTo>
                <a:lnTo>
                  <a:pt x="18602" y="7608"/>
                </a:lnTo>
                <a:lnTo>
                  <a:pt x="18631" y="6913"/>
                </a:lnTo>
                <a:lnTo>
                  <a:pt x="18602" y="6219"/>
                </a:lnTo>
                <a:lnTo>
                  <a:pt x="18427" y="5590"/>
                </a:lnTo>
                <a:lnTo>
                  <a:pt x="18078" y="4896"/>
                </a:lnTo>
                <a:lnTo>
                  <a:pt x="17670" y="4366"/>
                </a:lnTo>
                <a:lnTo>
                  <a:pt x="17292" y="4002"/>
                </a:lnTo>
                <a:lnTo>
                  <a:pt x="16680" y="3606"/>
                </a:lnTo>
                <a:lnTo>
                  <a:pt x="16127" y="3407"/>
                </a:lnTo>
                <a:lnTo>
                  <a:pt x="15545" y="3374"/>
                </a:lnTo>
                <a:lnTo>
                  <a:pt x="14905" y="3407"/>
                </a:lnTo>
                <a:lnTo>
                  <a:pt x="14351" y="3606"/>
                </a:lnTo>
                <a:lnTo>
                  <a:pt x="13769" y="4002"/>
                </a:lnTo>
                <a:lnTo>
                  <a:pt x="13304" y="4366"/>
                </a:lnTo>
                <a:lnTo>
                  <a:pt x="12954" y="4896"/>
                </a:lnTo>
                <a:lnTo>
                  <a:pt x="12634" y="5590"/>
                </a:lnTo>
                <a:lnTo>
                  <a:pt x="12459" y="6219"/>
                </a:lnTo>
                <a:lnTo>
                  <a:pt x="12430" y="6913"/>
                </a:lnTo>
                <a:lnTo>
                  <a:pt x="12459" y="7608"/>
                </a:lnTo>
                <a:lnTo>
                  <a:pt x="12634" y="8236"/>
                </a:lnTo>
                <a:lnTo>
                  <a:pt x="12954" y="8898"/>
                </a:lnTo>
                <a:lnTo>
                  <a:pt x="13304" y="9328"/>
                </a:lnTo>
                <a:lnTo>
                  <a:pt x="13769" y="9824"/>
                </a:lnTo>
                <a:lnTo>
                  <a:pt x="14351" y="10188"/>
                </a:lnTo>
                <a:lnTo>
                  <a:pt x="14905" y="10387"/>
                </a:lnTo>
                <a:lnTo>
                  <a:pt x="15545" y="10420"/>
                </a:lnTo>
                <a:close/>
              </a:path>
              <a:path w="21600" h="21600" extrusionOk="0">
                <a:moveTo>
                  <a:pt x="15545" y="8633"/>
                </a:moveTo>
                <a:lnTo>
                  <a:pt x="15836" y="8600"/>
                </a:lnTo>
                <a:lnTo>
                  <a:pt x="16098" y="8501"/>
                </a:lnTo>
                <a:lnTo>
                  <a:pt x="16389" y="8303"/>
                </a:lnTo>
                <a:lnTo>
                  <a:pt x="16622" y="8137"/>
                </a:lnTo>
                <a:lnTo>
                  <a:pt x="16768" y="7873"/>
                </a:lnTo>
                <a:lnTo>
                  <a:pt x="16942" y="7542"/>
                </a:lnTo>
                <a:lnTo>
                  <a:pt x="17001" y="7244"/>
                </a:lnTo>
                <a:lnTo>
                  <a:pt x="17030" y="6913"/>
                </a:lnTo>
                <a:lnTo>
                  <a:pt x="17001" y="6549"/>
                </a:lnTo>
                <a:lnTo>
                  <a:pt x="16942" y="6252"/>
                </a:lnTo>
                <a:lnTo>
                  <a:pt x="16768" y="5921"/>
                </a:lnTo>
                <a:lnTo>
                  <a:pt x="16564" y="5689"/>
                </a:lnTo>
                <a:lnTo>
                  <a:pt x="16389" y="5491"/>
                </a:lnTo>
                <a:lnTo>
                  <a:pt x="16098" y="5292"/>
                </a:lnTo>
                <a:lnTo>
                  <a:pt x="15836" y="5226"/>
                </a:lnTo>
                <a:lnTo>
                  <a:pt x="15545" y="5193"/>
                </a:lnTo>
                <a:lnTo>
                  <a:pt x="15225" y="5226"/>
                </a:lnTo>
                <a:lnTo>
                  <a:pt x="14963" y="5292"/>
                </a:lnTo>
                <a:lnTo>
                  <a:pt x="14672" y="5491"/>
                </a:lnTo>
                <a:lnTo>
                  <a:pt x="14439" y="5689"/>
                </a:lnTo>
                <a:lnTo>
                  <a:pt x="14293" y="5921"/>
                </a:lnTo>
                <a:lnTo>
                  <a:pt x="14119" y="6252"/>
                </a:lnTo>
                <a:lnTo>
                  <a:pt x="14031" y="6549"/>
                </a:lnTo>
                <a:lnTo>
                  <a:pt x="14002" y="6913"/>
                </a:lnTo>
                <a:lnTo>
                  <a:pt x="14031" y="7244"/>
                </a:lnTo>
                <a:lnTo>
                  <a:pt x="14119" y="7542"/>
                </a:lnTo>
                <a:lnTo>
                  <a:pt x="14293" y="7873"/>
                </a:lnTo>
                <a:lnTo>
                  <a:pt x="14439" y="8071"/>
                </a:lnTo>
                <a:lnTo>
                  <a:pt x="14672" y="8303"/>
                </a:lnTo>
                <a:lnTo>
                  <a:pt x="14963" y="8501"/>
                </a:lnTo>
                <a:lnTo>
                  <a:pt x="15225" y="8600"/>
                </a:lnTo>
                <a:lnTo>
                  <a:pt x="15545" y="8633"/>
                </a:lnTo>
                <a:close/>
              </a:path>
              <a:path w="21600" h="21600" extrusionOk="0">
                <a:moveTo>
                  <a:pt x="0" y="12900"/>
                </a:moveTo>
                <a:lnTo>
                  <a:pt x="5036" y="12900"/>
                </a:lnTo>
                <a:lnTo>
                  <a:pt x="5036" y="14984"/>
                </a:lnTo>
                <a:lnTo>
                  <a:pt x="0" y="14984"/>
                </a:lnTo>
                <a:lnTo>
                  <a:pt x="0" y="12900"/>
                </a:lnTo>
                <a:close/>
              </a:path>
              <a:path w="21600" h="21600" extrusionOk="0">
                <a:moveTo>
                  <a:pt x="7714" y="19681"/>
                </a:moveTo>
                <a:lnTo>
                  <a:pt x="8675" y="19681"/>
                </a:lnTo>
                <a:lnTo>
                  <a:pt x="12168" y="12669"/>
                </a:lnTo>
                <a:lnTo>
                  <a:pt x="13245" y="13397"/>
                </a:lnTo>
                <a:lnTo>
                  <a:pt x="9170" y="21600"/>
                </a:lnTo>
                <a:lnTo>
                  <a:pt x="7423" y="21600"/>
                </a:lnTo>
                <a:lnTo>
                  <a:pt x="1456" y="14984"/>
                </a:lnTo>
                <a:lnTo>
                  <a:pt x="3348" y="14984"/>
                </a:lnTo>
                <a:lnTo>
                  <a:pt x="7714" y="19681"/>
                </a:lnTo>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arrow.wav" builtIn="1"/>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81</a:t>
            </a:fld>
            <a:endParaRPr lang="ar-SA" dirty="0"/>
          </a:p>
        </p:txBody>
      </p:sp>
      <p:sp>
        <p:nvSpPr>
          <p:cNvPr id="98305"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كما يجب علي العاملين بالبيئة المدرسية استخدام الطرق الحديثة في التعليم، والتي تركز علي التعلم الاستكشافي، وطرائق حل المشكلات، وطرائق التحدي والعصف الذهني من أجل توفير المناخ الملائم لتنمية الثقافة التنظيمية المدرسية من أجل تحقيق أبعاد التربية الأمنية المبدعة .</a:t>
            </a:r>
            <a:endParaRPr kumimoji="0" lang="ar-SA" sz="4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3426" name="CurvedRibbon3"/>
          <p:cNvSpPr>
            <a:spLocks noEditPoints="1" noChangeArrowheads="1"/>
          </p:cNvSpPr>
          <p:nvPr/>
        </p:nvSpPr>
        <p:spPr bwMode="auto">
          <a:xfrm>
            <a:off x="285720" y="4410075"/>
            <a:ext cx="2447925" cy="2447925"/>
          </a:xfrm>
          <a:custGeom>
            <a:avLst/>
            <a:gdLst>
              <a:gd name="G0" fmla="+- 0 0 0"/>
              <a:gd name="T0" fmla="*/ 90 256 1"/>
              <a:gd name="T1" fmla="*/ 0 256 1"/>
              <a:gd name="G1" fmla="+- 7049447 T0 T1"/>
              <a:gd name="T2" fmla="*/ 180 256 1"/>
              <a:gd name="T3" fmla="*/ 0 256 1"/>
              <a:gd name="G2" fmla="+- 7049447 T2 T3"/>
              <a:gd name="G3" fmla="?: G1 7049447 G2"/>
              <a:gd name="T4" fmla="*/ 0 256 1"/>
              <a:gd name="T5" fmla="*/ 90 256 1"/>
              <a:gd name="G4" fmla="+- G3 T4 T5"/>
              <a:gd name="T6" fmla="*/ 0 256 1"/>
              <a:gd name="T7" fmla="*/ 180 256 1"/>
              <a:gd name="G5" fmla="+- G3 T6 T7"/>
              <a:gd name="G6" fmla="?: G4 G5 G3"/>
              <a:gd name="G7" fmla="+- 7049447 0 0"/>
              <a:gd name="G8" fmla="*/ G6 2 1"/>
              <a:gd name="G9" fmla="+- 0 0 G8"/>
              <a:gd name="T8" fmla="*/ 180 256 1"/>
              <a:gd name="T9" fmla="*/ 0 256 1"/>
              <a:gd name="G10" fmla="+- G9 T8 T9"/>
              <a:gd name="G11" fmla="*/ G10 1 12"/>
              <a:gd name="G12" fmla="+- 7049447 G11 0"/>
              <a:gd name="G13" fmla="+- G12 G11 0"/>
              <a:gd name="G14" fmla="+- G13 G11 0"/>
              <a:gd name="G15" fmla="+- 3482 0 0"/>
              <a:gd name="G16" fmla="+- 10800 0 G15"/>
              <a:gd name="G17" fmla="*/ G16 1 8"/>
              <a:gd name="G18" fmla="*/ G16 7 16"/>
              <a:gd name="G19" fmla="+- G15 G17 0"/>
              <a:gd name="G20" fmla="+- G15 G18 0"/>
              <a:gd name="G21" fmla="+- 10800 0 G17"/>
              <a:gd name="G22" fmla="+- 10800 0 G15"/>
              <a:gd name="G23" fmla="+- 10800 G15 0"/>
              <a:gd name="G24" fmla="+- 10800 0 G19"/>
              <a:gd name="G25" fmla="+- 10800 G19 0"/>
              <a:gd name="G26" fmla="+- 10800 0 G21"/>
              <a:gd name="G27" fmla="+- 10800 G21 0"/>
              <a:gd name="G28" fmla="cos G15 G7"/>
              <a:gd name="G29" fmla="sin G15 G7"/>
              <a:gd name="G30" fmla="cos G20 G12"/>
              <a:gd name="G31" fmla="sin G20 G12"/>
              <a:gd name="G32" fmla="cos G21 G7"/>
              <a:gd name="G33" fmla="sin G21 G7"/>
              <a:gd name="G34" fmla="cos G21 G13"/>
              <a:gd name="G35" fmla="sin G21 G13"/>
              <a:gd name="G36" fmla="cos 10800 G13"/>
              <a:gd name="G37" fmla="sin 10800 G13"/>
              <a:gd name="G38" fmla="cos G19 G14"/>
              <a:gd name="G39" fmla="sin G19 G14"/>
              <a:gd name="G40" fmla="cos G15 G14"/>
              <a:gd name="G41" fmla="sin G15 G14"/>
              <a:gd name="G42" fmla="cos G19 G13"/>
              <a:gd name="G43" fmla="sin G19 G13"/>
              <a:gd name="G44" fmla="+- G28 10800 0"/>
              <a:gd name="G45" fmla="+- G29 10800 0"/>
              <a:gd name="G46" fmla="+- G30 10800 0"/>
              <a:gd name="G47" fmla="+- G31 10800 0"/>
              <a:gd name="G48" fmla="+- G32 10800 0"/>
              <a:gd name="G49" fmla="+- G33 10800 0"/>
              <a:gd name="G50" fmla="+- G34 10800 0"/>
              <a:gd name="G51" fmla="+- G35 10800 0"/>
              <a:gd name="G52" fmla="+- G36 10800 0"/>
              <a:gd name="G53" fmla="+- G37 10800 0"/>
              <a:gd name="G54" fmla="+- G38 10800 0"/>
              <a:gd name="G55" fmla="+- G39 10800 0"/>
              <a:gd name="G56" fmla="+- G40 10800 0"/>
              <a:gd name="G57" fmla="+- G41 10800 0"/>
              <a:gd name="G58" fmla="+- G42 10800 0"/>
              <a:gd name="G59" fmla="+- G43 10800 0"/>
              <a:gd name="G60" fmla="+- 21600 0 G52"/>
              <a:gd name="G61" fmla="+- 21600 0 G50"/>
              <a:gd name="G62" fmla="+- 21600 0 G48"/>
              <a:gd name="G63" fmla="+- 21600 0 G46"/>
              <a:gd name="G64" fmla="+- 21600 0 G44"/>
              <a:gd name="G65" fmla="+- 21600 0 G56"/>
              <a:gd name="G66" fmla="+- 21600 0 G54"/>
              <a:gd name="G67" fmla="+- 21600 0 G58"/>
              <a:gd name="G68" fmla="abs 7049447"/>
              <a:gd name="T10" fmla="*/ 0 256 1"/>
              <a:gd name="T11" fmla="*/ 90 256 1"/>
              <a:gd name="G69" fmla="+- G68 T10 T11"/>
              <a:gd name="G70" fmla="?: G69 0 21600"/>
              <a:gd name="G71" fmla="?: G69 G24 G25"/>
              <a:gd name="T12" fmla="*/ 6103 w 21600"/>
              <a:gd name="T13" fmla="*/ 15556 h 21600"/>
              <a:gd name="T14" fmla="*/ 10800 w 21600"/>
              <a:gd name="T15" fmla="*/ 0 h 21600"/>
              <a:gd name="T16" fmla="*/ 15497 w 21600"/>
              <a:gd name="T17" fmla="*/ 15556 h 21600"/>
              <a:gd name="T18" fmla="*/ 10800 w 21600"/>
              <a:gd name="T19" fmla="*/ 6403 h 21600"/>
              <a:gd name="T20" fmla="*/ 3163 w 21600"/>
              <a:gd name="T21" fmla="*/ 3163 h 21600"/>
              <a:gd name="T22" fmla="*/ 18437 w 21600"/>
              <a:gd name="T23" fmla="*/ 18437 h 21600"/>
            </a:gdLst>
            <a:ahLst/>
            <a:cxnLst>
              <a:cxn ang="0">
                <a:pos x="T12" y="T13"/>
              </a:cxn>
              <a:cxn ang="0">
                <a:pos x="T14" y="T15"/>
              </a:cxn>
              <a:cxn ang="0">
                <a:pos x="T16" y="T17"/>
              </a:cxn>
              <a:cxn ang="0">
                <a:pos x="T18" y="T19"/>
              </a:cxn>
            </a:cxnLst>
            <a:rect l="T20" t="T21" r="T22" b="T23"/>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type.wav" builtIn="1"/>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82</a:t>
            </a:fld>
            <a:endParaRPr lang="ar-SA" dirty="0"/>
          </a:p>
        </p:txBody>
      </p:sp>
      <p:sp>
        <p:nvSpPr>
          <p:cNvPr id="99329"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4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كما تؤدي البيئة المدرسية دوراً فعالاً في الكشف عن موهبة الطلاب واستيعابهم لأبعاد التوعية الأمنية عن طريق الملاحظة والتحليل لفعاليات الأحداث ومجريات الأمور. ويمكن للمعلم أن يقدم أنشطة استكشافية لهذا الغرض، فيتيح لطلابه فرصاً تربوية عديدة لأنواع ونماذج من الأنشطة التربوية والخبرات الأمنية يمكن لهم أن يختارون منها كل حسب اهتمامه وميوله.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2" name="computr4"/>
          <p:cNvSpPr>
            <a:spLocks noEditPoints="1" noChangeArrowheads="1"/>
          </p:cNvSpPr>
          <p:nvPr/>
        </p:nvSpPr>
        <p:spPr bwMode="auto">
          <a:xfrm>
            <a:off x="214282" y="5572140"/>
            <a:ext cx="1352550" cy="100013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whoosh.wav" builtIn="1"/>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83</a:t>
            </a:fld>
            <a:endParaRPr lang="ar-SA" dirty="0"/>
          </a:p>
        </p:txBody>
      </p:sp>
      <p:sp>
        <p:nvSpPr>
          <p:cNvPr id="100353"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وفي الوقت نفسه إذا لاحظ المعلم أن هناك من لديه التوعية الأمنية ويدركها بسرعة ولا يحتاج إلي الإعادة أو التكرار، وأن الطالب يفكر بشكل فيه من الدلالة ما يلفت النظر إليه، أو أن لديه استغراقا في التفكير الأمني والعمل فترات طويلة دون ملل، أو من يملك موهبة ما في أي بعد من الأبعاد الأمنية ، إذا أكتشف المعلم هذا الطالب وأكدت ذلك ملاحظاته فإنه يكون قد وضع يده علي الطالب المبدع الذي يكون قدوة لزملائه في مجال الثقافة التنظيمية اللازمة لتحقيق أبعاد التوعية الأمنية ، ومن ثم تتولي البيئة المدرسية والعاملون فيها توفير المزيد من أبعاد التوعية الأمنية لهذا الطالب ولزملائه .</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1378" name="computr2"/>
          <p:cNvSpPr>
            <a:spLocks noEditPoints="1" noChangeArrowheads="1"/>
          </p:cNvSpPr>
          <p:nvPr/>
        </p:nvSpPr>
        <p:spPr bwMode="auto">
          <a:xfrm>
            <a:off x="0" y="5048250"/>
            <a:ext cx="1809750" cy="18097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voltage.wav" builtIn="1"/>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84</a:t>
            </a:fld>
            <a:endParaRPr lang="ar-SA" dirty="0"/>
          </a:p>
        </p:txBody>
      </p:sp>
      <p:sp>
        <p:nvSpPr>
          <p:cNvPr id="101377"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ولكي تؤدي البيئة المدرسية دوراً في التوعية الأمنية للطلاب في مدارس التعليم العام فلابد وأن تكون الثقافة التنظيمية السائدة بين العاملين بهذه البيئة المدرسية معينة لهؤلاء العاملين بها علي ممارسة أدوار ومهام الخبير التعليمي، والموجه والمرشد لطلابهم، ودور الباحث العلمي، ودور المختص بمادته العلمية، ودور المساعد في إحداث التأثيرات علي طلابهم، ودور المتفاعل مع الطلاب لمساعدتهم علي إبراز إبداعاتهم، ودور المجدد الذي يساعد هؤلاء الطلاب علي استيعاب أبعاد التوعية الأمنية . </a:t>
            </a:r>
            <a:endParaRPr kumimoji="0" lang="ar-SA" sz="4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0354" name="Cloud"/>
          <p:cNvSpPr>
            <a:spLocks noChangeAspect="1" noEditPoints="1" noChangeArrowheads="1"/>
          </p:cNvSpPr>
          <p:nvPr/>
        </p:nvSpPr>
        <p:spPr bwMode="auto">
          <a:xfrm>
            <a:off x="285720" y="5500702"/>
            <a:ext cx="1891116" cy="9810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p:sndAc>
      <p:stSnd>
        <p:snd r:embed="rId2" name="ELPHRG01.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85</a:t>
            </a:fld>
            <a:endParaRPr lang="ar-SA" dirty="0"/>
          </a:p>
        </p:txBody>
      </p:sp>
      <p:sp>
        <p:nvSpPr>
          <p:cNvPr id="102401" name="Rectangle 1"/>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والمعلم المعاصر يحب أن يكون مهنياً، بمعني أنه يجب أن يتأمل – دائماً – ممارساته، وأن يقوّمها أولاً بأول، وأن يصحح أخطاءه بنفسه، بالإضافة إلي ضرورة تعاونه مع زملائه المعلمين في القضايا الفكرية والعملية المتصلة بأبعاد التوعية الأمنية . </a:t>
            </a:r>
            <a:endParaRPr kumimoji="0" lang="ar-SA" sz="4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99330" name="Picture 2" descr="C:\Program Files (x86)\Microsoft Office\MEDIA\CAGCAT10\j0336075.wmf"/>
          <p:cNvPicPr>
            <a:picLocks noChangeAspect="1" noChangeArrowheads="1"/>
          </p:cNvPicPr>
          <p:nvPr/>
        </p:nvPicPr>
        <p:blipFill>
          <a:blip r:embed="rId3"/>
          <a:srcRect/>
          <a:stretch>
            <a:fillRect/>
          </a:stretch>
        </p:blipFill>
        <p:spPr bwMode="auto">
          <a:xfrm>
            <a:off x="399008" y="4071941"/>
            <a:ext cx="2837005" cy="2071703"/>
          </a:xfrm>
          <a:prstGeom prst="rect">
            <a:avLst/>
          </a:prstGeom>
          <a:noFill/>
        </p:spPr>
      </p:pic>
    </p:spTree>
  </p:cSld>
  <p:clrMapOvr>
    <a:masterClrMapping/>
  </p:clrMapOvr>
  <p:transition spd="slow">
    <p:sndAc>
      <p:stSnd>
        <p:snd r:embed="rId2" name="whoosh.wav" builtIn="1"/>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86</a:t>
            </a:fld>
            <a:endParaRPr lang="ar-SA" dirty="0"/>
          </a:p>
        </p:txBody>
      </p:sp>
      <p:sp>
        <p:nvSpPr>
          <p:cNvPr id="103425"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700" b="1" i="0" u="none" strike="noStrike" cap="none" normalizeH="0" baseline="0" dirty="0" smtClean="0">
                <a:ln>
                  <a:noFill/>
                </a:ln>
                <a:solidFill>
                  <a:srgbClr val="002060"/>
                </a:solidFill>
                <a:effectLst/>
                <a:latin typeface="Traditional Arabic" pitchFamily="18" charset="-78"/>
                <a:ea typeface="Times New Roman" pitchFamily="18" charset="0"/>
                <a:cs typeface="Traditional Arabic" pitchFamily="18" charset="-78"/>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إن الثقافة التنظيمية نتاج ما اكتسبه العاملون بالبيئات المدرسية من أنماط سلوكية وطرق تفكير وقيم وعادات واتجاهات ومهارات تقنية قبل انضمامهم لمؤسسات التعليم التي يعملون فيها ، ثم</a:t>
            </a:r>
            <a:endPar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تضفي</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هذه المؤسسات التعليمية</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على</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ذلك</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النسق</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الثقافي</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لهؤلاء العاملين من</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خصائصها</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واهتماماتها</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وأهدافها وقيمها</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ما</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يحدد</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خصائص هذه البيئات المدرسية</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ويميزها</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عن</a:t>
            </a:r>
            <a:r>
              <a:rPr kumimoji="0" lang="en-US"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a:t>
            </a: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غيرها من بقية المؤسسات المجتمعية الأخرى.                         </a:t>
            </a:r>
            <a:r>
              <a:rPr kumimoji="0" lang="en-US" sz="4400" b="0" i="0" u="none" strike="noStrike" cap="none" normalizeH="0" baseline="0" dirty="0" smtClean="0">
                <a:ln>
                  <a:noFill/>
                </a:ln>
                <a:solidFill>
                  <a:srgbClr val="002060"/>
                </a:solidFill>
                <a:effectLst/>
                <a:latin typeface="Arial" pitchFamily="34" charset="0"/>
                <a:cs typeface="+mj-cs"/>
              </a:rPr>
              <a:t> </a:t>
            </a:r>
          </a:p>
        </p:txBody>
      </p:sp>
      <p:pic>
        <p:nvPicPr>
          <p:cNvPr id="4" name="ELPHRG01.wav">
            <a:hlinkClick r:id="" action="ppaction://media"/>
          </p:cNvPr>
          <p:cNvPicPr>
            <a:picLocks noRot="1" noChangeAspect="1"/>
          </p:cNvPicPr>
          <p:nvPr>
            <a:wavAudioFile r:embed="rId1" name="ELPHRG01.wav"/>
          </p:nvPr>
        </p:nvPicPr>
        <p:blipFill>
          <a:blip r:embed="rId3"/>
          <a:stretch>
            <a:fillRect/>
          </a:stretch>
        </p:blipFill>
        <p:spPr>
          <a:xfrm>
            <a:off x="1214414" y="5429264"/>
            <a:ext cx="1090618" cy="1090618"/>
          </a:xfrm>
          <a:prstGeom prst="rect">
            <a:avLst/>
          </a:prstGeom>
        </p:spPr>
      </p:pic>
    </p:spTree>
  </p:cSld>
  <p:clrMapOvr>
    <a:masterClrMapping/>
  </p:clrMapOvr>
  <p:transition spd="slow">
    <p:sndAc>
      <p:stSnd>
        <p:snd r:embed="rId1" name="ELPHRG01.wav"/>
      </p:stSnd>
    </p:sndAc>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87</a:t>
            </a:fld>
            <a:endParaRPr lang="ar-SA" dirty="0"/>
          </a:p>
        </p:txBody>
      </p:sp>
      <p:sp>
        <p:nvSpPr>
          <p:cNvPr id="10444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6000" b="1" i="0" u="none" strike="noStrike" cap="none" normalizeH="0" baseline="0" dirty="0" smtClean="0">
                <a:ln>
                  <a:noFill/>
                </a:ln>
                <a:solidFill>
                  <a:srgbClr val="002060"/>
                </a:solidFill>
                <a:effectLst/>
                <a:latin typeface="Traditional Arabic" pitchFamily="18" charset="-78"/>
                <a:ea typeface="Times New Roman" pitchFamily="18" charset="0"/>
                <a:cs typeface="+mj-cs"/>
              </a:rPr>
              <a:t>ومن ثم فإن الثقافة التنظيمية ترتبط بالبيئة المدرسية ، وهذا  الارتباط يتيح تحديداً أكثر للأفكار الأمنية  والتي تمثل الأطر المعيارية لسلوك وممارسات العاملين بالبيئات المدرسية  .</a:t>
            </a:r>
            <a:endParaRPr kumimoji="0" lang="ar-SA" sz="6000" b="0" i="0" u="none" strike="noStrike" cap="none" normalizeH="0" baseline="0" dirty="0" smtClean="0">
              <a:ln>
                <a:noFill/>
              </a:ln>
              <a:solidFill>
                <a:srgbClr val="002060"/>
              </a:solidFill>
              <a:effectLst/>
              <a:latin typeface="Arial" pitchFamily="34" charset="0"/>
              <a:cs typeface="+mj-cs"/>
            </a:endParaRPr>
          </a:p>
        </p:txBody>
      </p:sp>
      <p:pic>
        <p:nvPicPr>
          <p:cNvPr id="98306" name="Picture 2" descr="C:\Program Files (x86)\Microsoft Office\MEDIA\CAGCAT10\j0332268.wmf"/>
          <p:cNvPicPr>
            <a:picLocks noChangeAspect="1" noChangeArrowheads="1"/>
          </p:cNvPicPr>
          <p:nvPr/>
        </p:nvPicPr>
        <p:blipFill>
          <a:blip r:embed="rId3"/>
          <a:srcRect/>
          <a:stretch>
            <a:fillRect/>
          </a:stretch>
        </p:blipFill>
        <p:spPr bwMode="auto">
          <a:xfrm>
            <a:off x="714348" y="4714884"/>
            <a:ext cx="1600200" cy="1808683"/>
          </a:xfrm>
          <a:prstGeom prst="rect">
            <a:avLst/>
          </a:prstGeom>
          <a:noFill/>
        </p:spPr>
      </p:pic>
    </p:spTree>
  </p:cSld>
  <p:clrMapOvr>
    <a:masterClrMapping/>
  </p:clrMapOvr>
  <p:transition spd="slow">
    <p:sndAc>
      <p:stSnd>
        <p:snd r:embed="rId2" name="ELPHRG01.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88</a:t>
            </a:fld>
            <a:endParaRPr lang="ar-SA" dirty="0"/>
          </a:p>
        </p:txBody>
      </p:sp>
      <p:sp>
        <p:nvSpPr>
          <p:cNvPr id="105473"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raditional Arabic" pitchFamily="18" charset="-78"/>
                <a:ea typeface="Times New Roman" pitchFamily="18" charset="0"/>
                <a:cs typeface="+mj-cs"/>
              </a:rPr>
              <a:t>  كما أن الثقافة التنظيمية – باعتبارها مجموعة من القيم والسلوكيات التي يمارسها أعضاء البيئات المدرسية - لها تأثير شامل يمس كل أفراد البيئات المدرسية ، وفي كافة مجالات العمل ، كما أن الثقافة التنظيمية تؤثر وتوجه السلوك التنظيمي للمعلمين ، وتؤثر علي قراراتهم التربوية التي توجه العمل المدرسي نحو تحقيق أبعاد التوعية الأمنية المنشودة لدي طلاب هذه البيئات المدرسية.</a:t>
            </a:r>
            <a:endParaRPr kumimoji="0" lang="ar-SA" sz="4400" b="0" i="0" u="none" strike="noStrike" cap="none" normalizeH="0" baseline="0" dirty="0" smtClean="0">
              <a:ln>
                <a:noFill/>
              </a:ln>
              <a:solidFill>
                <a:srgbClr val="002060"/>
              </a:solidFill>
              <a:effectLst/>
              <a:latin typeface="Arial" pitchFamily="34" charset="0"/>
              <a:cs typeface="+mj-cs"/>
            </a:endParaRPr>
          </a:p>
        </p:txBody>
      </p:sp>
      <p:pic>
        <p:nvPicPr>
          <p:cNvPr id="97282" name="Picture 2" descr="C:\Program Files (x86)\Microsoft Office\MEDIA\CAGCAT10\j0305257.wmf"/>
          <p:cNvPicPr>
            <a:picLocks noChangeAspect="1" noChangeArrowheads="1"/>
          </p:cNvPicPr>
          <p:nvPr/>
        </p:nvPicPr>
        <p:blipFill>
          <a:blip r:embed="rId3"/>
          <a:srcRect/>
          <a:stretch>
            <a:fillRect/>
          </a:stretch>
        </p:blipFill>
        <p:spPr bwMode="auto">
          <a:xfrm>
            <a:off x="285720" y="5500702"/>
            <a:ext cx="1138428" cy="1357298"/>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89</a:t>
            </a:fld>
            <a:endParaRPr lang="ar-SA" dirty="0"/>
          </a:p>
        </p:txBody>
      </p:sp>
      <p:sp>
        <p:nvSpPr>
          <p:cNvPr id="3" name="Rectangle 2"/>
          <p:cNvSpPr/>
          <p:nvPr/>
        </p:nvSpPr>
        <p:spPr>
          <a:xfrm>
            <a:off x="214282" y="214290"/>
            <a:ext cx="8643998" cy="6186309"/>
          </a:xfrm>
          <a:prstGeom prst="rect">
            <a:avLst/>
          </a:prstGeom>
        </p:spPr>
        <p:txBody>
          <a:bodyPr wrap="square">
            <a:spAutoFit/>
          </a:bodyPr>
          <a:lstStyle/>
          <a:p>
            <a:pPr algn="just"/>
            <a:r>
              <a:rPr lang="ar-SA" sz="3600" b="1" dirty="0" smtClean="0">
                <a:solidFill>
                  <a:srgbClr val="002060"/>
                </a:solidFill>
                <a:cs typeface="+mj-cs"/>
              </a:rPr>
              <a:t>  والسمات والخصائص الذاتية والمعرفية للعاملين بالبيئة المدرسية تلعب دوراً هاماً في التوعية الأمنية لدي الطلاب في مراحل التعليم العام. كما أن ذكاء المعلم، وسعة إطلاعه، وتميز مهارته هي عوامل رئيسة تساهم بنحو إيجابي في رعاية المواهب الأمنية لدي الطلاب. كما أن لمستوي حماس العاملين بالبيئة المدرسية في أدائهم لمهامهم التعليمية أثراً إيجابياً في استكشاف النواحي الأمنية التي يهتم بها الطلاب ، ومن ثم يتم تقديم أنشطة تربوية مناسبة لمواهبهم الأمنية المنتشرة بينهم ، فخاصية الحماس من السمات الهامة التي تؤهل العاملين في تحقيق هذا الهدف. </a:t>
            </a:r>
            <a:endParaRPr lang="en-US" sz="3600" dirty="0">
              <a:solidFill>
                <a:srgbClr val="002060"/>
              </a:solidFill>
              <a:cs typeface="+mj-cs"/>
            </a:endParaRPr>
          </a:p>
        </p:txBody>
      </p:sp>
      <p:pic>
        <p:nvPicPr>
          <p:cNvPr id="96258" name="Picture 2" descr="C:\Program Files (x86)\Microsoft Office\MEDIA\CAGCAT10\j0305493.wmf"/>
          <p:cNvPicPr>
            <a:picLocks noChangeAspect="1" noChangeArrowheads="1"/>
          </p:cNvPicPr>
          <p:nvPr/>
        </p:nvPicPr>
        <p:blipFill>
          <a:blip r:embed="rId3"/>
          <a:srcRect/>
          <a:stretch>
            <a:fillRect/>
          </a:stretch>
        </p:blipFill>
        <p:spPr bwMode="auto">
          <a:xfrm>
            <a:off x="285720" y="5606406"/>
            <a:ext cx="1643074" cy="1037280"/>
          </a:xfrm>
          <a:prstGeom prst="rect">
            <a:avLst/>
          </a:prstGeom>
          <a:noFill/>
        </p:spPr>
      </p:pic>
    </p:spTree>
  </p:cSld>
  <p:clrMapOvr>
    <a:masterClrMapping/>
  </p:clrMapOvr>
  <p:transition spd="slow">
    <p:sndAc>
      <p:stSnd>
        <p:snd r:embed="rId2" name="coin.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85720" y="285728"/>
            <a:ext cx="8572559"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كما بات من الأهمية  بمكان أن يتعرف المعلم علي عوامل التفكير لدي الطلاب في الفصول، وأن يسعي إلي نشر التوعية الأمنية بينهم . ومن الضروري أن ينمي المعلم ما لدي الطلاب من قدرات واتجاهات نحو توفير الأمن والأمان المجتمعي عن طريق نشر التوعية الأمنية بينهم</a:t>
            </a:r>
            <a:endParaRPr kumimoji="0" lang="ar-SA" sz="4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9</a:t>
            </a:fld>
            <a:endParaRPr lang="ar-SA" dirty="0"/>
          </a:p>
        </p:txBody>
      </p:sp>
      <p:pic>
        <p:nvPicPr>
          <p:cNvPr id="6146" name="Picture 2" descr="C:\Program Files (x86)\Microsoft Office\MEDIA\CAGCAT10\j0300520.gif"/>
          <p:cNvPicPr>
            <a:picLocks noChangeAspect="1" noChangeArrowheads="1" noCrop="1"/>
          </p:cNvPicPr>
          <p:nvPr/>
        </p:nvPicPr>
        <p:blipFill>
          <a:blip r:embed="rId3"/>
          <a:srcRect/>
          <a:stretch>
            <a:fillRect/>
          </a:stretch>
        </p:blipFill>
        <p:spPr bwMode="auto">
          <a:xfrm>
            <a:off x="3786182" y="4572008"/>
            <a:ext cx="952500" cy="819150"/>
          </a:xfrm>
          <a:prstGeom prst="rect">
            <a:avLst/>
          </a:prstGeom>
          <a:noFill/>
        </p:spPr>
      </p:pic>
    </p:spTree>
  </p:cSld>
  <p:clrMapOvr>
    <a:masterClrMapping/>
  </p:clrMapOvr>
  <p:transition spd="slow">
    <p:sndAc>
      <p:stSnd>
        <p:snd r:embed="rId2" name="laser.wav" builtIn="1"/>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90</a:t>
            </a:fld>
            <a:endParaRPr lang="ar-SA" dirty="0"/>
          </a:p>
        </p:txBody>
      </p:sp>
      <p:sp>
        <p:nvSpPr>
          <p:cNvPr id="3" name="Rectangle 2"/>
          <p:cNvSpPr/>
          <p:nvPr/>
        </p:nvSpPr>
        <p:spPr>
          <a:xfrm>
            <a:off x="357158" y="357167"/>
            <a:ext cx="8429684" cy="5632311"/>
          </a:xfrm>
          <a:prstGeom prst="rect">
            <a:avLst/>
          </a:prstGeom>
        </p:spPr>
        <p:txBody>
          <a:bodyPr wrap="square">
            <a:spAutoFit/>
          </a:bodyPr>
          <a:lstStyle/>
          <a:p>
            <a:pPr algn="just"/>
            <a:r>
              <a:rPr lang="ar-SA" sz="3600" b="1" dirty="0" smtClean="0">
                <a:solidFill>
                  <a:srgbClr val="002060"/>
                </a:solidFill>
                <a:cs typeface="+mj-cs"/>
              </a:rPr>
              <a:t>   كما أنه من الأهمية بمكان أن يتم تدريب هؤلاء العاملين علي أنشطة التعليم التكنولوجية في كافة التخصصات بمدارس التعليم العام. وهناك الكثير من البرامج التكنولوجية التي تعتبر تطبيقاً للمهارات الأكاديمية التي يمكن تعلمها في المدارس مثل الابتكار في الكتابة، وفي مفاهيم العلوم والفنون وعلوم الصحة العامة. ومن ثم وجب علي كل العاملين بالبيئة المدرسية التمرس علي هذه الأنشطة التكنولوجية المتصلة بالمهارات الأكاديمية من أجل توفير أبعاد التوعية الأمنية لدي الطلاب في هذا المجال .</a:t>
            </a:r>
            <a:endParaRPr lang="en-US" sz="3600" dirty="0">
              <a:solidFill>
                <a:srgbClr val="002060"/>
              </a:solidFill>
              <a:cs typeface="+mj-cs"/>
            </a:endParaRPr>
          </a:p>
        </p:txBody>
      </p:sp>
      <p:pic>
        <p:nvPicPr>
          <p:cNvPr id="95234" name="Picture 2" descr="C:\Program Files (x86)\Microsoft Office\MEDIA\CAGCAT10\j0299171.wmf"/>
          <p:cNvPicPr>
            <a:picLocks noChangeAspect="1" noChangeArrowheads="1"/>
          </p:cNvPicPr>
          <p:nvPr/>
        </p:nvPicPr>
        <p:blipFill>
          <a:blip r:embed="rId3"/>
          <a:srcRect/>
          <a:stretch>
            <a:fillRect/>
          </a:stretch>
        </p:blipFill>
        <p:spPr bwMode="auto">
          <a:xfrm>
            <a:off x="0" y="5286388"/>
            <a:ext cx="1534363" cy="1285884"/>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91</a:t>
            </a:fld>
            <a:endParaRPr lang="ar-SA" dirty="0"/>
          </a:p>
        </p:txBody>
      </p:sp>
      <p:sp>
        <p:nvSpPr>
          <p:cNvPr id="3" name="Rectangle 2"/>
          <p:cNvSpPr/>
          <p:nvPr/>
        </p:nvSpPr>
        <p:spPr>
          <a:xfrm>
            <a:off x="285720" y="285728"/>
            <a:ext cx="8572560" cy="5016758"/>
          </a:xfrm>
          <a:prstGeom prst="rect">
            <a:avLst/>
          </a:prstGeom>
        </p:spPr>
        <p:txBody>
          <a:bodyPr wrap="square">
            <a:spAutoFit/>
          </a:bodyPr>
          <a:lstStyle/>
          <a:p>
            <a:pPr algn="just"/>
            <a:r>
              <a:rPr lang="ar-SA" sz="4000" b="1" dirty="0" smtClean="0">
                <a:solidFill>
                  <a:srgbClr val="002060"/>
                </a:solidFill>
                <a:cs typeface="+mj-cs"/>
              </a:rPr>
              <a:t>   أهمية تقديم أنشطة تربوية ثرية ومتنوعة تنمي الثقافة التنظيمية لدي الطلاب –  من خلال البيئة المدرسية – لتقابل احتياجات الطلاب في مراحل التعليم العام. كما يرجي من المعلم أن يعلم ويربي ويرشد ويقيم، وأن يظهر مقدرته علي تنمية ذاته، وأن يشارك في تحديث المدرسة وجعلها أكثر تقبلاً للتغيير وتفاعلاً معه، تيسيراً للتعلم، بالإضافة إلي تحقيق أبعاد التوعية الأمنية المنشودة لدي الطلاب.</a:t>
            </a:r>
            <a:endParaRPr lang="en-US" sz="4000" dirty="0">
              <a:solidFill>
                <a:srgbClr val="002060"/>
              </a:solidFill>
              <a:cs typeface="+mj-cs"/>
            </a:endParaRPr>
          </a:p>
        </p:txBody>
      </p:sp>
      <p:pic>
        <p:nvPicPr>
          <p:cNvPr id="94210" name="Picture 2" descr="C:\Program Files (x86)\Microsoft Office\MEDIA\CAGCAT10\j0299587.wmf"/>
          <p:cNvPicPr>
            <a:picLocks noChangeAspect="1" noChangeArrowheads="1"/>
          </p:cNvPicPr>
          <p:nvPr/>
        </p:nvPicPr>
        <p:blipFill>
          <a:blip r:embed="rId3"/>
          <a:srcRect/>
          <a:stretch>
            <a:fillRect/>
          </a:stretch>
        </p:blipFill>
        <p:spPr bwMode="auto">
          <a:xfrm>
            <a:off x="0" y="5034686"/>
            <a:ext cx="1827886" cy="1823314"/>
          </a:xfrm>
          <a:prstGeom prst="rect">
            <a:avLst/>
          </a:prstGeom>
          <a:noFill/>
        </p:spPr>
      </p:pic>
    </p:spTree>
  </p:cSld>
  <p:clrMapOvr>
    <a:masterClrMapping/>
  </p:clrMapOvr>
  <p:transition spd="slow">
    <p:sndAc>
      <p:stSnd>
        <p:snd r:embed="rId2" name="drumroll.wav" builtIn="1"/>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92</a:t>
            </a:fld>
            <a:endParaRPr lang="ar-SA" dirty="0"/>
          </a:p>
        </p:txBody>
      </p:sp>
      <p:sp>
        <p:nvSpPr>
          <p:cNvPr id="3" name="Rectangle 2"/>
          <p:cNvSpPr/>
          <p:nvPr/>
        </p:nvSpPr>
        <p:spPr>
          <a:xfrm>
            <a:off x="571472" y="357166"/>
            <a:ext cx="8358246" cy="5632311"/>
          </a:xfrm>
          <a:prstGeom prst="rect">
            <a:avLst/>
          </a:prstGeom>
        </p:spPr>
        <p:txBody>
          <a:bodyPr wrap="square">
            <a:spAutoFit/>
          </a:bodyPr>
          <a:lstStyle/>
          <a:p>
            <a:pPr algn="just"/>
            <a:r>
              <a:rPr lang="ar-SA" sz="3600" b="1" dirty="0" smtClean="0">
                <a:solidFill>
                  <a:srgbClr val="002060"/>
                </a:solidFill>
                <a:cs typeface="+mj-cs"/>
              </a:rPr>
              <a:t>   </a:t>
            </a:r>
            <a:r>
              <a:rPr lang="ar-SA" sz="4000" b="1" dirty="0" smtClean="0">
                <a:solidFill>
                  <a:srgbClr val="002060"/>
                </a:solidFill>
                <a:cs typeface="+mj-cs"/>
              </a:rPr>
              <a:t>كما أن المعلم يجب أن يتحول إلي مرشد إلي مصادر المعرفة المختلفة ومنسق لعمليات التعليم ومصحح لأخطاء المتعلم، ومقوم لنتائج التعلم، وموجه إلي ما يناسب قدرات كل متعلم ، كما يلزم ضرورة توفير بدائل التعليم الجيد لكافة الطلاب في مراحل التعليم، مهما تمايزت قدراتهم وبيئاتهم، من أجل توفير المساواة بينهم  تحقيقاً وتوفيراً لأمن منشود بينهم تجاه المجتمع . </a:t>
            </a:r>
            <a:endParaRPr lang="en-US" sz="4000" dirty="0" smtClean="0">
              <a:solidFill>
                <a:srgbClr val="002060"/>
              </a:solidFill>
              <a:cs typeface="+mj-cs"/>
            </a:endParaRPr>
          </a:p>
          <a:p>
            <a:pPr algn="just"/>
            <a:endParaRPr lang="en-US" sz="4000" dirty="0">
              <a:solidFill>
                <a:srgbClr val="002060"/>
              </a:solidFill>
              <a:cs typeface="+mj-cs"/>
            </a:endParaRPr>
          </a:p>
        </p:txBody>
      </p:sp>
      <p:pic>
        <p:nvPicPr>
          <p:cNvPr id="93186" name="Picture 2" descr="C:\Program Files (x86)\Microsoft Office\MEDIA\CAGCAT10\j0298897.wmf"/>
          <p:cNvPicPr>
            <a:picLocks noChangeAspect="1" noChangeArrowheads="1"/>
          </p:cNvPicPr>
          <p:nvPr/>
        </p:nvPicPr>
        <p:blipFill>
          <a:blip r:embed="rId3"/>
          <a:srcRect/>
          <a:stretch>
            <a:fillRect/>
          </a:stretch>
        </p:blipFill>
        <p:spPr bwMode="auto">
          <a:xfrm>
            <a:off x="785786" y="4786322"/>
            <a:ext cx="1806854" cy="1578254"/>
          </a:xfrm>
          <a:prstGeom prst="rect">
            <a:avLst/>
          </a:prstGeom>
          <a:noFill/>
        </p:spPr>
      </p:pic>
    </p:spTree>
  </p:cSld>
  <p:clrMapOvr>
    <a:masterClrMapping/>
  </p:clrMapOvr>
  <p:transition spd="slow">
    <p:sndAc>
      <p:stSnd>
        <p:snd r:embed="rId2" name="suction.wav" builtIn="1"/>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93</a:t>
            </a:fld>
            <a:endParaRPr lang="ar-SA" dirty="0"/>
          </a:p>
        </p:txBody>
      </p:sp>
      <p:sp>
        <p:nvSpPr>
          <p:cNvPr id="3" name="Rectangle 2"/>
          <p:cNvSpPr/>
          <p:nvPr/>
        </p:nvSpPr>
        <p:spPr>
          <a:xfrm>
            <a:off x="214282" y="142853"/>
            <a:ext cx="8715436" cy="6247864"/>
          </a:xfrm>
          <a:prstGeom prst="rect">
            <a:avLst/>
          </a:prstGeom>
        </p:spPr>
        <p:txBody>
          <a:bodyPr wrap="square">
            <a:spAutoFit/>
          </a:bodyPr>
          <a:lstStyle/>
          <a:p>
            <a:pPr algn="just"/>
            <a:r>
              <a:rPr lang="ar-SA" sz="4000" b="1" dirty="0" smtClean="0">
                <a:solidFill>
                  <a:srgbClr val="002060"/>
                </a:solidFill>
                <a:cs typeface="+mj-cs"/>
              </a:rPr>
              <a:t>كما يلزم تضمين البرامج التربوية أنشطة إثرائية مقصودة تحقق أبعاد التوعية الأمنية المنشودة أثناء دراستهم في مراحل التعليم المختلفة. كما أظهرت ملاحظات عن الإصلاح التربوي المنشود مؤداها أن التعليم التعاوني والاكتشافي وكافة أنماط التعلم الذاتي والنشط بين الطلاب يدعم وينمي التوعية الأمنية من أجل تلافي الآثار الاجتماعية الناشئة عن العنف في المجتمعات الإنسانية ، فالتعليم التعاوني وبقية أنماط التعلم المعاصرة  تلبي احتياجات التربية الأمنية بين الطلاب في مدارس التعليم العام .</a:t>
            </a:r>
            <a:endParaRPr lang="en-US" sz="4000" dirty="0">
              <a:solidFill>
                <a:srgbClr val="002060"/>
              </a:solidFill>
              <a:cs typeface="+mj-cs"/>
            </a:endParaRPr>
          </a:p>
        </p:txBody>
      </p:sp>
      <p:pic>
        <p:nvPicPr>
          <p:cNvPr id="92162" name="Picture 2" descr="C:\Program Files (x86)\Microsoft Office\MEDIA\CAGCAT10\j0298653.wmf"/>
          <p:cNvPicPr>
            <a:picLocks noChangeAspect="1" noChangeArrowheads="1"/>
          </p:cNvPicPr>
          <p:nvPr/>
        </p:nvPicPr>
        <p:blipFill>
          <a:blip r:embed="rId3"/>
          <a:srcRect/>
          <a:stretch>
            <a:fillRect/>
          </a:stretch>
        </p:blipFill>
        <p:spPr bwMode="auto">
          <a:xfrm>
            <a:off x="571472" y="5572140"/>
            <a:ext cx="1781251" cy="1059790"/>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94</a:t>
            </a:fld>
            <a:endParaRPr lang="ar-SA" dirty="0"/>
          </a:p>
        </p:txBody>
      </p:sp>
      <p:sp>
        <p:nvSpPr>
          <p:cNvPr id="3" name="Rectangle 2"/>
          <p:cNvSpPr/>
          <p:nvPr/>
        </p:nvSpPr>
        <p:spPr>
          <a:xfrm>
            <a:off x="285720" y="214291"/>
            <a:ext cx="8501122" cy="6001643"/>
          </a:xfrm>
          <a:prstGeom prst="rect">
            <a:avLst/>
          </a:prstGeom>
        </p:spPr>
        <p:txBody>
          <a:bodyPr wrap="square">
            <a:spAutoFit/>
          </a:bodyPr>
          <a:lstStyle/>
          <a:p>
            <a:pPr algn="just"/>
            <a:r>
              <a:rPr lang="ar-SA" sz="3200" b="1" dirty="0" smtClean="0">
                <a:cs typeface="+mj-cs"/>
              </a:rPr>
              <a:t>   وهكذا أصبح واضحاً مدي تأثير الثقافة التنظيمية المدرسية علي سلوك الفرد الأمني ، فالمدرسة لا يقتصر دورها علي تزويد الطالب بالمعارف والمعلومات بل يتجاوز ذلك إلي تمرس القيم الاجتماعية والشخصية في نفسه، والمدرسة وإن كان لها وظيفة رسمية محددة المعالم بينة القسمات تتمثل في القيام بمهام محددة يؤديها معلمون مكلفون بتأديتها بأساليب محددة لهم، إلا أنها عملياً تعتبر خلية اجتماعية من الأفراد يتفاعلون باستمرار مع بعضهم البعض، فالطلاب يتفاعلون مع المعلمين ومع الإداريين ومع غيرهم ، وكل تواصل و تفاعل يكشف للطالب شيئاً عن ثقافته التنظيمية ودوره وكفاءته، ويعمل علي تطور سلوكه تبعاً لهذا الاحتكاك والتواصل، كما أن لبيئة المدرسة التأثير القوي علي الثقافة التنظيمية لدي الطالب .</a:t>
            </a:r>
            <a:endParaRPr lang="en-US" sz="3200" dirty="0">
              <a:cs typeface="+mj-cs"/>
            </a:endParaRPr>
          </a:p>
        </p:txBody>
      </p:sp>
      <p:pic>
        <p:nvPicPr>
          <p:cNvPr id="91138" name="Picture 2" descr="C:\Program Files (x86)\Microsoft Office\MEDIA\CAGCAT10\j0293828.wmf"/>
          <p:cNvPicPr>
            <a:picLocks noChangeAspect="1" noChangeArrowheads="1"/>
          </p:cNvPicPr>
          <p:nvPr/>
        </p:nvPicPr>
        <p:blipFill>
          <a:blip r:embed="rId3"/>
          <a:srcRect/>
          <a:stretch>
            <a:fillRect/>
          </a:stretch>
        </p:blipFill>
        <p:spPr bwMode="auto">
          <a:xfrm>
            <a:off x="0" y="5357827"/>
            <a:ext cx="1744675" cy="1143008"/>
          </a:xfrm>
          <a:prstGeom prst="rect">
            <a:avLst/>
          </a:prstGeom>
          <a:noFill/>
        </p:spPr>
      </p:pic>
    </p:spTree>
  </p:cSld>
  <p:clrMapOvr>
    <a:masterClrMapping/>
  </p:clrMapOvr>
  <p:transition spd="slow">
    <p:sndAc>
      <p:stSnd>
        <p:snd r:embed="rId2" name="type.wav" builtIn="1"/>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95</a:t>
            </a:fld>
            <a:endParaRPr lang="ar-SA" dirty="0"/>
          </a:p>
        </p:txBody>
      </p:sp>
      <p:sp>
        <p:nvSpPr>
          <p:cNvPr id="106497" name="Rectangle 1"/>
          <p:cNvSpPr>
            <a:spLocks noChangeArrowheads="1"/>
          </p:cNvSpPr>
          <p:nvPr/>
        </p:nvSpPr>
        <p:spPr bwMode="auto">
          <a:xfrm>
            <a:off x="214282" y="0"/>
            <a:ext cx="892971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ar-SA" sz="4800" b="1" i="0" u="none" strike="noStrike" cap="none" normalizeH="0" baseline="0" dirty="0" smtClean="0">
                <a:ln>
                  <a:noFill/>
                </a:ln>
                <a:solidFill>
                  <a:srgbClr val="002060"/>
                </a:solidFill>
                <a:effectLst/>
                <a:latin typeface="Calibri" pitchFamily="34" charset="0"/>
                <a:ea typeface="Times New Roman" pitchFamily="18" charset="0"/>
                <a:cs typeface="+mj-cs"/>
              </a:rPr>
              <a:t>كما أن لزملاء الدراسة دوراً في تصرفات الطالب وسلوكه بوجه عام، فالزملاء يؤثرون في الطالب وينمون عنده استعدادات معينة، ويثيرون فيه ميولاً وسلوكيات لم تكن في الواقع لديه ، وباختصار يتشكل نوع من الثقافة التنظيمية الجديدة الخاصة بالجماعة، وتحدث ممارسات سلوكية متباينة، وتكون بداية للانحرافات الأمنية المختلفة .</a:t>
            </a:r>
            <a:endParaRPr kumimoji="0" lang="ar-SA" sz="4800" b="0" i="0" u="none" strike="noStrike" cap="none" normalizeH="0" baseline="0" dirty="0" smtClean="0">
              <a:ln>
                <a:noFill/>
              </a:ln>
              <a:solidFill>
                <a:srgbClr val="002060"/>
              </a:solidFill>
              <a:effectLst/>
              <a:latin typeface="Arial" pitchFamily="34" charset="0"/>
              <a:cs typeface="+mj-cs"/>
            </a:endParaRPr>
          </a:p>
        </p:txBody>
      </p:sp>
      <p:pic>
        <p:nvPicPr>
          <p:cNvPr id="90114" name="Picture 2" descr="C:\Program Files (x86)\Microsoft Office\MEDIA\CAGCAT10\j0293844.wmf"/>
          <p:cNvPicPr>
            <a:picLocks noChangeAspect="1" noChangeArrowheads="1"/>
          </p:cNvPicPr>
          <p:nvPr/>
        </p:nvPicPr>
        <p:blipFill>
          <a:blip r:embed="rId3"/>
          <a:srcRect/>
          <a:stretch>
            <a:fillRect/>
          </a:stretch>
        </p:blipFill>
        <p:spPr bwMode="auto">
          <a:xfrm>
            <a:off x="214282" y="5030114"/>
            <a:ext cx="1738274" cy="1827886"/>
          </a:xfrm>
          <a:prstGeom prst="rect">
            <a:avLst/>
          </a:prstGeom>
          <a:noFill/>
        </p:spPr>
      </p:pic>
    </p:spTree>
  </p:cSld>
  <p:clrMapOvr>
    <a:masterClrMapping/>
  </p:clrMapOvr>
  <p:transition spd="slow">
    <p:sndAc>
      <p:stSnd>
        <p:snd r:embed="rId2" name="breeze.wav" builtIn="1"/>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96</a:t>
            </a:fld>
            <a:endParaRPr lang="ar-SA" dirty="0"/>
          </a:p>
        </p:txBody>
      </p:sp>
      <p:sp>
        <p:nvSpPr>
          <p:cNvPr id="113665" name="Rectangle 1"/>
          <p:cNvSpPr>
            <a:spLocks noChangeArrowheads="1"/>
          </p:cNvSpPr>
          <p:nvPr/>
        </p:nvSpPr>
        <p:spPr bwMode="auto">
          <a:xfrm>
            <a:off x="357158" y="0"/>
            <a:ext cx="850112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2060"/>
                </a:solidFill>
                <a:effectLst/>
                <a:latin typeface="Calibri" pitchFamily="34" charset="0"/>
                <a:ea typeface="Times New Roman" pitchFamily="18" charset="0"/>
                <a:cs typeface="+mj-cs"/>
              </a:rPr>
              <a:t>  كما أن لزملاء الدراسة دوراً في تصرفات الطالب وسلوكه بوجه عام، فالزملاء يؤثرون في الطالب وينمون عنده استعدادات معينة، ويثيرون فيه ميولاً وسلوكيات لم تكن في الواقع لديه ، وباختصار يتشكل نوع من الثقافة التنظيمية الجديدة الخاصة بالجماعة، وتحدث ممارسات سلوكية متباينة، وتكون بداية للانحرافات الأمنية المختلفة .</a:t>
            </a:r>
            <a:endParaRPr kumimoji="0" lang="ar-SA" sz="4400" b="0" i="0" u="none" strike="noStrike" cap="none" normalizeH="0" baseline="0" dirty="0" smtClean="0">
              <a:ln>
                <a:noFill/>
              </a:ln>
              <a:solidFill>
                <a:srgbClr val="002060"/>
              </a:solidFill>
              <a:effectLst/>
              <a:latin typeface="Arial" pitchFamily="34" charset="0"/>
              <a:cs typeface="+mj-cs"/>
            </a:endParaRPr>
          </a:p>
        </p:txBody>
      </p:sp>
      <p:pic>
        <p:nvPicPr>
          <p:cNvPr id="89090" name="Picture 2" descr="C:\Program Files (x86)\Microsoft Office\MEDIA\CAGCAT10\j0292152.wmf"/>
          <p:cNvPicPr>
            <a:picLocks noChangeAspect="1" noChangeArrowheads="1"/>
          </p:cNvPicPr>
          <p:nvPr/>
        </p:nvPicPr>
        <p:blipFill>
          <a:blip r:embed="rId3"/>
          <a:srcRect/>
          <a:stretch>
            <a:fillRect/>
          </a:stretch>
        </p:blipFill>
        <p:spPr bwMode="auto">
          <a:xfrm>
            <a:off x="714348" y="4786322"/>
            <a:ext cx="1538935" cy="1826057"/>
          </a:xfrm>
          <a:prstGeom prst="rect">
            <a:avLst/>
          </a:prstGeom>
          <a:noFill/>
        </p:spPr>
      </p:pic>
    </p:spTree>
  </p:cSld>
  <p:clrMapOvr>
    <a:masterClrMapping/>
  </p:clrMapOvr>
  <p:transition spd="slow">
    <p:sndAc>
      <p:stSnd>
        <p:snd r:embed="rId2" name="click.wav" builtIn="1"/>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97</a:t>
            </a:fld>
            <a:endParaRPr lang="ar-SA" dirty="0"/>
          </a:p>
        </p:txBody>
      </p:sp>
      <p:sp>
        <p:nvSpPr>
          <p:cNvPr id="3" name="Rectangle 2"/>
          <p:cNvSpPr/>
          <p:nvPr/>
        </p:nvSpPr>
        <p:spPr>
          <a:xfrm>
            <a:off x="285720" y="214290"/>
            <a:ext cx="8643998" cy="5632311"/>
          </a:xfrm>
          <a:prstGeom prst="rect">
            <a:avLst/>
          </a:prstGeom>
        </p:spPr>
        <p:txBody>
          <a:bodyPr wrap="square">
            <a:spAutoFit/>
          </a:bodyPr>
          <a:lstStyle/>
          <a:p>
            <a:pPr algn="just"/>
            <a:r>
              <a:rPr lang="ar-SA" sz="3600" b="1" dirty="0" smtClean="0">
                <a:solidFill>
                  <a:srgbClr val="002060"/>
                </a:solidFill>
                <a:cs typeface="+mj-cs"/>
              </a:rPr>
              <a:t>كما يلزم تحديد البعد المستقبلي للتعليم أثناء وضع الخطط لإعداد الطلاب لمواجهة الحياة، بحيث يكون البعد العالمي جزءاً أساسياً من تفكيرنا، بما يستتبعه ذلك من نتائج تتصل بالمناهج، وطرق التدريس، واللغة التي نستخدمها والأساليب التي نتبعها، والتخصصات التي نحتاج إليها، وأدوار المعلم التي يمارسها لتمكين أبناء الأمة من العيش في هذا القرن وهم مسلحون بلغة العصر الجديد ومفاهيمه وآلياته وثقافته التنظيمية ، بالقدر الذي يؤهلهم للتعامل الجيد مع آليات العصر، واحترام الوقت واستثماره، والقدرة علي التكيف مع الظروف المحيطة .</a:t>
            </a:r>
            <a:endParaRPr lang="en-US" sz="3600" dirty="0">
              <a:solidFill>
                <a:srgbClr val="002060"/>
              </a:solidFill>
              <a:cs typeface="+mj-cs"/>
            </a:endParaRPr>
          </a:p>
        </p:txBody>
      </p:sp>
      <p:pic>
        <p:nvPicPr>
          <p:cNvPr id="88066" name="Picture 2" descr="C:\Program Files (x86)\Microsoft Office\MEDIA\CAGCAT10\j0292020.wmf"/>
          <p:cNvPicPr>
            <a:picLocks noChangeAspect="1" noChangeArrowheads="1"/>
          </p:cNvPicPr>
          <p:nvPr/>
        </p:nvPicPr>
        <p:blipFill>
          <a:blip r:embed="rId3"/>
          <a:srcRect/>
          <a:stretch>
            <a:fillRect/>
          </a:stretch>
        </p:blipFill>
        <p:spPr bwMode="auto">
          <a:xfrm>
            <a:off x="571472" y="5084064"/>
            <a:ext cx="1869034" cy="1773936"/>
          </a:xfrm>
          <a:prstGeom prst="rect">
            <a:avLst/>
          </a:prstGeom>
          <a:noFill/>
        </p:spPr>
      </p:pic>
    </p:spTree>
  </p:cSld>
  <p:clrMapOvr>
    <a:masterClrMapping/>
  </p:clrMapOvr>
  <p:transition spd="slow">
    <p:sndAc>
      <p:stSnd>
        <p:snd r:embed="rId2" name="coin.wav" builtIn="1"/>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98</a:t>
            </a:fld>
            <a:endParaRPr lang="ar-SA" dirty="0"/>
          </a:p>
        </p:txBody>
      </p:sp>
      <p:sp>
        <p:nvSpPr>
          <p:cNvPr id="3" name="Rectangle 2"/>
          <p:cNvSpPr/>
          <p:nvPr/>
        </p:nvSpPr>
        <p:spPr>
          <a:xfrm>
            <a:off x="214282" y="142853"/>
            <a:ext cx="8643998" cy="6247864"/>
          </a:xfrm>
          <a:prstGeom prst="rect">
            <a:avLst/>
          </a:prstGeom>
        </p:spPr>
        <p:txBody>
          <a:bodyPr wrap="square">
            <a:spAutoFit/>
          </a:bodyPr>
          <a:lstStyle/>
          <a:p>
            <a:pPr algn="just"/>
            <a:r>
              <a:rPr lang="ar-SA" sz="4000" b="1" dirty="0" smtClean="0">
                <a:solidFill>
                  <a:srgbClr val="002060"/>
                </a:solidFill>
                <a:cs typeface="+mj-cs"/>
              </a:rPr>
              <a:t>ويلزم التوفيق بين دواعي التقدم التكنولوجي، وضرورات الانتماء للوطن والقيم والجذور الحضارية، وبحيث تعكس مناهجنا التعليمية هذه المتطلبات بالتركيز علي التاريخ والوطن، وبما يحقق الإحساس بالانتماء، وينمي الشعور بالاعتزاز بالإنجازات التي تحققت عبر الزمن، وبما يترجم الأحداث إلي دروس مستفادة وعبر تساعد الأبناء علي تجنب الأخطار في المستقبل من خلال تملك أبعاد التوعية الأمنية ، ومن بينها تحمل المسئولية وإحياء مفهوم المواطنة وتعلم الثقافة القانونية . </a:t>
            </a:r>
            <a:endParaRPr lang="en-US" sz="4000" dirty="0">
              <a:solidFill>
                <a:srgbClr val="002060"/>
              </a:solidFill>
              <a:cs typeface="+mj-cs"/>
            </a:endParaRPr>
          </a:p>
        </p:txBody>
      </p:sp>
      <p:pic>
        <p:nvPicPr>
          <p:cNvPr id="87042" name="Picture 2" descr="C:\Program Files (x86)\Microsoft Office\MEDIA\CAGCAT10\j0285926.wmf"/>
          <p:cNvPicPr>
            <a:picLocks noChangeAspect="1" noChangeArrowheads="1"/>
          </p:cNvPicPr>
          <p:nvPr/>
        </p:nvPicPr>
        <p:blipFill>
          <a:blip r:embed="rId3"/>
          <a:srcRect/>
          <a:stretch>
            <a:fillRect/>
          </a:stretch>
        </p:blipFill>
        <p:spPr bwMode="auto">
          <a:xfrm>
            <a:off x="0" y="5786430"/>
            <a:ext cx="1827886" cy="1071570"/>
          </a:xfrm>
          <a:prstGeom prst="rect">
            <a:avLst/>
          </a:prstGeom>
          <a:noFill/>
        </p:spPr>
      </p:pic>
    </p:spTree>
  </p:cSld>
  <p:clrMapOvr>
    <a:masterClrMapping/>
  </p:clrMapOvr>
  <p:transition spd="slow">
    <p:sndAc>
      <p:stSnd>
        <p:snd r:embed="rId2" name="hammer.wav" builtIn="1"/>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pPr/>
              <a:t>99</a:t>
            </a:fld>
            <a:endParaRPr lang="ar-SA" dirty="0"/>
          </a:p>
        </p:txBody>
      </p:sp>
      <p:sp>
        <p:nvSpPr>
          <p:cNvPr id="3" name="Rectangle 2"/>
          <p:cNvSpPr/>
          <p:nvPr/>
        </p:nvSpPr>
        <p:spPr>
          <a:xfrm>
            <a:off x="285720" y="214290"/>
            <a:ext cx="8501122" cy="5632311"/>
          </a:xfrm>
          <a:prstGeom prst="rect">
            <a:avLst/>
          </a:prstGeom>
        </p:spPr>
        <p:txBody>
          <a:bodyPr wrap="square">
            <a:spAutoFit/>
          </a:bodyPr>
          <a:lstStyle/>
          <a:p>
            <a:pPr algn="just"/>
            <a:r>
              <a:rPr lang="ar-SA" b="1" dirty="0" smtClean="0"/>
              <a:t> </a:t>
            </a:r>
            <a:r>
              <a:rPr lang="ar-SA" sz="4000" b="1" dirty="0" smtClean="0">
                <a:solidFill>
                  <a:srgbClr val="002060"/>
                </a:solidFill>
                <a:cs typeface="+mj-cs"/>
              </a:rPr>
              <a:t>كما أن الثقافة التنظيمية تظهر أهميتها باعتبارها أحد محددات إنتاجية أي دولة، لأنها تحدد إنتاجية الفرد فيها عن طريق الخبرات والقدرات التي يمتلكها الأفراد . ومن ثم يجب العمل علي تنمية الثقافة التنظيمية المدرسية بحيث تعمل علي إكساب القدرات والخبرات التي تعمل علي رفع إنتاجية الإنسان واكتشاف التكنولوجيات الجديدة وأساليبها المبتكرة وبما يعمل علي تضييق الفجوة الحضارية بيننا وبين العالم المتقدم .</a:t>
            </a:r>
            <a:endParaRPr lang="en-US" sz="4000" dirty="0">
              <a:solidFill>
                <a:srgbClr val="002060"/>
              </a:solidFill>
              <a:cs typeface="+mj-cs"/>
            </a:endParaRPr>
          </a:p>
        </p:txBody>
      </p:sp>
      <p:pic>
        <p:nvPicPr>
          <p:cNvPr id="86018" name="Picture 2" descr="C:\Program Files (x86)\Microsoft Office\MEDIA\CAGCAT10\j0285444.wmf"/>
          <p:cNvPicPr>
            <a:picLocks noChangeAspect="1" noChangeArrowheads="1"/>
          </p:cNvPicPr>
          <p:nvPr/>
        </p:nvPicPr>
        <p:blipFill>
          <a:blip r:embed="rId3"/>
          <a:srcRect/>
          <a:stretch>
            <a:fillRect/>
          </a:stretch>
        </p:blipFill>
        <p:spPr bwMode="auto">
          <a:xfrm>
            <a:off x="642910" y="5061204"/>
            <a:ext cx="1795882" cy="1796796"/>
          </a:xfrm>
          <a:prstGeom prst="rect">
            <a:avLst/>
          </a:prstGeom>
          <a:noFill/>
        </p:spPr>
      </p:pic>
    </p:spTree>
  </p:cSld>
  <p:clrMapOvr>
    <a:masterClrMapping/>
  </p:clrMapOvr>
  <p:transition spd="slow">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TotalTime>
  <Words>7675</Words>
  <PresentationFormat>عرض على الشاشة (3:4)‏</PresentationFormat>
  <Paragraphs>307</Paragraphs>
  <Slides>122</Slides>
  <Notes>1</Notes>
  <HiddenSlides>0</HiddenSlides>
  <MMClips>4</MMClips>
  <ScaleCrop>false</ScaleCrop>
  <HeadingPairs>
    <vt:vector size="4" baseType="variant">
      <vt:variant>
        <vt:lpstr>سمة</vt:lpstr>
      </vt:variant>
      <vt:variant>
        <vt:i4>1</vt:i4>
      </vt:variant>
      <vt:variant>
        <vt:lpstr>عناوين الشرائح</vt:lpstr>
      </vt:variant>
      <vt:variant>
        <vt:i4>122</vt:i4>
      </vt:variant>
    </vt:vector>
  </HeadingPairs>
  <TitlesOfParts>
    <vt:vector size="123"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تنمية الثقافة التنظيمية المدرسية لتحقيق أبعاد التوعية الأمنية </dc:title>
  <dc:creator>HP</dc:creator>
  <cp:lastModifiedBy>bagosh</cp:lastModifiedBy>
  <cp:revision>63</cp:revision>
  <dcterms:created xsi:type="dcterms:W3CDTF">2010-02-04T13:55:54Z</dcterms:created>
  <dcterms:modified xsi:type="dcterms:W3CDTF">2018-09-03T16:53:59Z</dcterms:modified>
</cp:coreProperties>
</file>